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60" r:id="rId4"/>
    <p:sldId id="325" r:id="rId5"/>
    <p:sldId id="343" r:id="rId6"/>
    <p:sldId id="346" r:id="rId7"/>
    <p:sldId id="344" r:id="rId8"/>
    <p:sldId id="358" r:id="rId9"/>
    <p:sldId id="261" r:id="rId10"/>
    <p:sldId id="263" r:id="rId11"/>
    <p:sldId id="259" r:id="rId12"/>
    <p:sldId id="267" r:id="rId13"/>
    <p:sldId id="268" r:id="rId14"/>
    <p:sldId id="298" r:id="rId15"/>
    <p:sldId id="266" r:id="rId16"/>
    <p:sldId id="269" r:id="rId17"/>
    <p:sldId id="270" r:id="rId18"/>
    <p:sldId id="271" r:id="rId19"/>
    <p:sldId id="274" r:id="rId20"/>
    <p:sldId id="275" r:id="rId21"/>
    <p:sldId id="296" r:id="rId22"/>
    <p:sldId id="276" r:id="rId23"/>
    <p:sldId id="277" r:id="rId24"/>
    <p:sldId id="278" r:id="rId25"/>
    <p:sldId id="302" r:id="rId26"/>
    <p:sldId id="365" r:id="rId27"/>
    <p:sldId id="282" r:id="rId28"/>
    <p:sldId id="299" r:id="rId29"/>
    <p:sldId id="300" r:id="rId30"/>
    <p:sldId id="319" r:id="rId31"/>
    <p:sldId id="301" r:id="rId32"/>
    <p:sldId id="351" r:id="rId33"/>
    <p:sldId id="352" r:id="rId34"/>
    <p:sldId id="353" r:id="rId35"/>
    <p:sldId id="354" r:id="rId36"/>
    <p:sldId id="355" r:id="rId37"/>
    <p:sldId id="366" r:id="rId38"/>
    <p:sldId id="357" r:id="rId39"/>
    <p:sldId id="304" r:id="rId40"/>
    <p:sldId id="307" r:id="rId41"/>
    <p:sldId id="308" r:id="rId42"/>
    <p:sldId id="359" r:id="rId43"/>
    <p:sldId id="360" r:id="rId44"/>
    <p:sldId id="361" r:id="rId45"/>
    <p:sldId id="362" r:id="rId46"/>
    <p:sldId id="364" r:id="rId47"/>
    <p:sldId id="367" r:id="rId48"/>
    <p:sldId id="369" r:id="rId49"/>
    <p:sldId id="310" r:id="rId50"/>
    <p:sldId id="312" r:id="rId51"/>
    <p:sldId id="320" r:id="rId52"/>
    <p:sldId id="313" r:id="rId53"/>
    <p:sldId id="368" r:id="rId54"/>
    <p:sldId id="314" r:id="rId55"/>
    <p:sldId id="315" r:id="rId56"/>
    <p:sldId id="321" r:id="rId57"/>
    <p:sldId id="316" r:id="rId58"/>
    <p:sldId id="317" r:id="rId59"/>
    <p:sldId id="322" r:id="rId60"/>
    <p:sldId id="323" r:id="rId61"/>
    <p:sldId id="342" r:id="rId62"/>
    <p:sldId id="336" r:id="rId63"/>
    <p:sldId id="337" r:id="rId64"/>
    <p:sldId id="370" r:id="rId65"/>
    <p:sldId id="338" r:id="rId66"/>
    <p:sldId id="339" r:id="rId67"/>
    <p:sldId id="340" r:id="rId68"/>
    <p:sldId id="341" r:id="rId69"/>
    <p:sldId id="318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6" autoAdjust="0"/>
    <p:restoredTop sz="83918" autoAdjust="0"/>
  </p:normalViewPr>
  <p:slideViewPr>
    <p:cSldViewPr snapToGrid="0">
      <p:cViewPr varScale="1">
        <p:scale>
          <a:sx n="79" d="100"/>
          <a:sy n="79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A4797-2B24-4AD2-9BA4-68409951FCD0}" type="datetimeFigureOut">
              <a:rPr lang="en-US" smtClean="0"/>
              <a:t>2/12/2015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C683B-A2AE-4B05-A895-60AA11CBD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4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61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81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08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15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76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33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25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92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59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20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85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73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84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29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86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46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18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39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99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35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97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63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83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3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552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20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97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208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433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288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661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499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24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304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171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193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520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818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465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421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749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572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596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79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40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225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532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71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576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827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184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926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73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115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81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071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926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99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363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079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349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386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572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16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36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20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56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60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6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44A15-3BFF-4483-80FA-7DAD727D0CD0}" type="datetime1">
              <a:rPr lang="en-US" smtClean="0"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0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284D0-079C-4E30-9FC6-630FF9516D9C}" type="datetime1">
              <a:rPr lang="en-US" smtClean="0"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54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477F-9342-4D50-A0A8-130D71A56EDC}" type="datetime1">
              <a:rPr lang="en-US" smtClean="0"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7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C5F13-0E3B-465F-8D4A-E13211656725}" type="datetime1">
              <a:rPr lang="en-US" smtClean="0"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4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1332D-84E3-401C-81CC-3601D1CCD5FE}" type="datetime1">
              <a:rPr lang="en-US" smtClean="0"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41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E2CB-B1BE-4BE9-86C5-BCBE7FBC3085}" type="datetime1">
              <a:rPr lang="en-US" smtClean="0"/>
              <a:t>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9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35994-75C1-45D7-9781-121E7A5A0706}" type="datetime1">
              <a:rPr lang="en-US" smtClean="0"/>
              <a:t>2/12/2015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5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30678-9B3D-4E5C-9FCC-20BFA3D61E46}" type="datetime1">
              <a:rPr lang="en-US" smtClean="0"/>
              <a:t>2/12/2015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0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8505-B0C8-40EA-9869-CEE740354876}" type="datetime1">
              <a:rPr lang="en-US" smtClean="0"/>
              <a:t>2/12/2015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83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AA9A-2B3F-4E81-9A0E-CEE9E44A847F}" type="datetime1">
              <a:rPr lang="en-US" smtClean="0"/>
              <a:t>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11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F720-F644-44DA-91E6-54CB67D1B984}" type="datetime1">
              <a:rPr lang="en-US" smtClean="0"/>
              <a:t>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6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1B57C-8DFB-4D9D-9B05-EDE5354750E4}" type="datetime1">
              <a:rPr lang="en-US" smtClean="0"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F85E3-F24E-46F5-A90C-C94354F1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5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19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2.png"/><Relationship Id="rId4" Type="http://schemas.openxmlformats.org/officeDocument/2006/relationships/image" Target="../media/image160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34" Type="http://schemas.openxmlformats.org/officeDocument/2006/relationships/image" Target="../media/image87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3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32" Type="http://schemas.openxmlformats.org/officeDocument/2006/relationships/image" Target="../media/image85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1.png"/><Relationship Id="rId36" Type="http://schemas.openxmlformats.org/officeDocument/2006/relationships/image" Target="../media/image89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31" Type="http://schemas.openxmlformats.org/officeDocument/2006/relationships/image" Target="../media/image8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Relationship Id="rId30" Type="http://schemas.openxmlformats.org/officeDocument/2006/relationships/image" Target="../media/image83.png"/><Relationship Id="rId35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works.com/matlabcentral/fileexchange/24484-geom3d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demonstrations.wolfram.com/ParametricEquationOfACircleIn3D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hyperlink" Target="http://mathworld.wolfram.com/SphericalCoordinates.html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642" y="0"/>
            <a:ext cx="3286082" cy="2869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Great Circles Problem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Kha Man</a:t>
            </a:r>
          </a:p>
          <a:p>
            <a:r>
              <a:rPr lang="en-US" dirty="0" smtClean="0"/>
              <a:t>1-25-2015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2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case (9 great circles)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93" y="1491802"/>
            <a:ext cx="8662414" cy="4858838"/>
          </a:xfrm>
        </p:spPr>
      </p:pic>
      <p:sp>
        <p:nvSpPr>
          <p:cNvPr id="9" name="Up Arrow 8"/>
          <p:cNvSpPr/>
          <p:nvPr/>
        </p:nvSpPr>
        <p:spPr>
          <a:xfrm>
            <a:off x="4601183" y="5176514"/>
            <a:ext cx="972766" cy="107685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13548709">
            <a:off x="7000674" y="1876319"/>
            <a:ext cx="972766" cy="107685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087566" y="2908570"/>
            <a:ext cx="1994170" cy="2169268"/>
          </a:xfrm>
          <a:prstGeom prst="line">
            <a:avLst/>
          </a:prstGeom>
          <a:ln w="22225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38684" y="3184988"/>
            <a:ext cx="723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  <a:r>
              <a:rPr lang="en-US" dirty="0" smtClean="0"/>
              <a:t>    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762671" y="1322318"/>
                <a:ext cx="3890173" cy="73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 smtClean="0"/>
                  <a:t>I call them 2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middle points </a:t>
                </a:r>
                <a:r>
                  <a:rPr lang="en-US" dirty="0" smtClean="0"/>
                  <a:t>created by 2 circles have tilts are closest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671" y="1322318"/>
                <a:ext cx="3890173" cy="736740"/>
              </a:xfrm>
              <a:prstGeom prst="rect">
                <a:avLst/>
              </a:prstGeom>
              <a:blipFill rotWithShape="0">
                <a:blip r:embed="rId4"/>
                <a:stretch>
                  <a:fillRect t="-4959" r="-2660" b="-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9546026" y="5585622"/>
            <a:ext cx="1762361" cy="830997"/>
            <a:chOff x="9174480" y="5827059"/>
            <a:chExt cx="1762361" cy="830997"/>
          </a:xfrm>
        </p:grpSpPr>
        <p:sp>
          <p:nvSpPr>
            <p:cNvPr id="3" name="TextBox 2"/>
            <p:cNvSpPr txBox="1"/>
            <p:nvPr/>
          </p:nvSpPr>
          <p:spPr>
            <a:xfrm>
              <a:off x="9174480" y="5827059"/>
              <a:ext cx="17623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smtClean="0"/>
                <a:t>               : </a:t>
              </a:r>
              <a:r>
                <a:rPr lang="en-US" sz="2400" dirty="0" smtClean="0"/>
                <a:t>Top</a:t>
              </a:r>
              <a:endParaRPr lang="en-US" dirty="0" smtClean="0"/>
            </a:p>
            <a:p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-----------</a:t>
              </a:r>
              <a:r>
                <a:rPr lang="en-US" dirty="0" smtClean="0"/>
                <a:t> : </a:t>
              </a:r>
              <a:r>
                <a:rPr lang="en-US" sz="2400" dirty="0" smtClean="0"/>
                <a:t>Bot</a:t>
              </a:r>
              <a:endParaRPr lang="en-US" dirty="0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9265920" y="6042660"/>
              <a:ext cx="76581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945870" y="4039080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The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iddle line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3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example case (9 great circles)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Observation:</a:t>
            </a:r>
          </a:p>
          <a:p>
            <a:pPr lvl="1"/>
            <a:r>
              <a:rPr lang="en-US" dirty="0" smtClean="0"/>
              <a:t>The center of all circles O is the </a:t>
            </a:r>
            <a:r>
              <a:rPr lang="en-US" b="1" dirty="0" smtClean="0"/>
              <a:t>point symmetry </a:t>
            </a:r>
            <a:r>
              <a:rPr lang="en-US" dirty="0" smtClean="0"/>
              <a:t>of vertices on both sides of the line connected 2 middle points</a:t>
            </a:r>
          </a:p>
          <a:p>
            <a:pPr lvl="2"/>
            <a:r>
              <a:rPr lang="en-US" dirty="0" smtClean="0"/>
              <a:t>Proof: </a:t>
            </a:r>
          </a:p>
          <a:p>
            <a:pPr lvl="3"/>
            <a:r>
              <a:rPr lang="en-US" dirty="0" smtClean="0"/>
              <a:t>2 circles in 3D can be considered as 2 circle planes.</a:t>
            </a:r>
          </a:p>
          <a:p>
            <a:pPr lvl="3"/>
            <a:r>
              <a:rPr lang="en-US" dirty="0" smtClean="0"/>
              <a:t>The intersection of 2 planes is a line</a:t>
            </a:r>
          </a:p>
          <a:p>
            <a:pPr lvl="3"/>
            <a:r>
              <a:rPr lang="en-US" dirty="0" smtClean="0"/>
              <a:t>Obviously all possible intersections of 2 planes are on that line</a:t>
            </a:r>
            <a:r>
              <a:rPr lang="en-US" dirty="0"/>
              <a:t> </a:t>
            </a:r>
            <a:r>
              <a:rPr lang="en-US" dirty="0" smtClean="0"/>
              <a:t>including O since both great circles have the same center</a:t>
            </a:r>
          </a:p>
          <a:p>
            <a:pPr lvl="3"/>
            <a:r>
              <a:rPr lang="en-US" dirty="0" smtClean="0"/>
              <a:t>The line intersects a circle at 2 points</a:t>
            </a:r>
          </a:p>
          <a:p>
            <a:pPr lvl="3"/>
            <a:r>
              <a:rPr lang="en-US" dirty="0" smtClean="0"/>
              <a:t>Therefore, all the intersections created by pairs of circles and O are on a line.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" y="3442814"/>
            <a:ext cx="1555948" cy="230259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9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Redraw the graph </a:t>
            </a:r>
            <a:r>
              <a:rPr lang="en-US" dirty="0"/>
              <a:t>(9 great circles)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5" y="2525152"/>
            <a:ext cx="11656290" cy="2952284"/>
          </a:xfrm>
        </p:spPr>
      </p:pic>
      <p:sp>
        <p:nvSpPr>
          <p:cNvPr id="3" name="TextBox 2"/>
          <p:cNvSpPr txBox="1"/>
          <p:nvPr/>
        </p:nvSpPr>
        <p:spPr>
          <a:xfrm>
            <a:off x="2300140" y="5477436"/>
            <a:ext cx="9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 side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5757" y="5477436"/>
            <a:ext cx="110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 side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3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the graph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5" y="2525152"/>
            <a:ext cx="11656290" cy="2952284"/>
          </a:xfrm>
        </p:spPr>
      </p:pic>
      <p:sp>
        <p:nvSpPr>
          <p:cNvPr id="5" name="TextBox 4"/>
          <p:cNvSpPr txBox="1"/>
          <p:nvPr/>
        </p:nvSpPr>
        <p:spPr>
          <a:xfrm>
            <a:off x="2300140" y="5477436"/>
            <a:ext cx="9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 side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55757" y="5477436"/>
            <a:ext cx="110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 side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74047" y="6127234"/>
            <a:ext cx="724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Observation: The vertices on the same diagonal usually have the same color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5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47396"/>
            <a:ext cx="10374924" cy="590108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the graph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25662" y="417265"/>
            <a:ext cx="5557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numbers only show the connection in this graph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1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smtClean="0"/>
              <a:t>another example (10 </a:t>
            </a:r>
            <a:r>
              <a:rPr lang="en-US" dirty="0"/>
              <a:t>great circles)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1" y="1310346"/>
            <a:ext cx="9692638" cy="5381896"/>
          </a:xfrm>
        </p:spPr>
      </p:pic>
      <p:cxnSp>
        <p:nvCxnSpPr>
          <p:cNvPr id="7" name="Straight Connector 6"/>
          <p:cNvCxnSpPr/>
          <p:nvPr/>
        </p:nvCxnSpPr>
        <p:spPr>
          <a:xfrm flipH="1">
            <a:off x="5389880" y="2834640"/>
            <a:ext cx="1402080" cy="2504440"/>
          </a:xfrm>
          <a:prstGeom prst="line">
            <a:avLst/>
          </a:prstGeom>
          <a:ln w="22225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18364" y="3268135"/>
            <a:ext cx="723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  <a:r>
              <a:rPr lang="en-US" dirty="0" smtClean="0"/>
              <a:t>    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Redraw the </a:t>
            </a:r>
            <a:r>
              <a:rPr lang="en-US" dirty="0" smtClean="0"/>
              <a:t>graph (10 </a:t>
            </a:r>
            <a:r>
              <a:rPr lang="en-US" dirty="0"/>
              <a:t>great circles)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2" y="2471364"/>
            <a:ext cx="11751516" cy="3059860"/>
          </a:xfrm>
        </p:spPr>
      </p:pic>
      <p:sp>
        <p:nvSpPr>
          <p:cNvPr id="5" name="TextBox 4"/>
          <p:cNvSpPr txBox="1"/>
          <p:nvPr/>
        </p:nvSpPr>
        <p:spPr>
          <a:xfrm>
            <a:off x="2300140" y="5477436"/>
            <a:ext cx="9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 side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55757" y="5477436"/>
            <a:ext cx="110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 side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0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the </a:t>
            </a:r>
            <a:r>
              <a:rPr lang="en-US" dirty="0" smtClean="0"/>
              <a:t>graph </a:t>
            </a:r>
            <a:r>
              <a:rPr lang="en-US" dirty="0"/>
              <a:t>(10 great circles)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5" y="2453435"/>
            <a:ext cx="11889230" cy="3095718"/>
          </a:xfrm>
        </p:spPr>
      </p:pic>
      <p:sp>
        <p:nvSpPr>
          <p:cNvPr id="5" name="TextBox 4"/>
          <p:cNvSpPr txBox="1"/>
          <p:nvPr/>
        </p:nvSpPr>
        <p:spPr>
          <a:xfrm>
            <a:off x="2300140" y="5477436"/>
            <a:ext cx="9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 side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55757" y="5477436"/>
            <a:ext cx="110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 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7868" y="6127234"/>
            <a:ext cx="1023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Observation: The vertices on the same diagonal usually have the same </a:t>
            </a:r>
            <a:r>
              <a:rPr lang="en-US" dirty="0"/>
              <a:t>color except </a:t>
            </a:r>
            <a:r>
              <a:rPr lang="en-US" dirty="0" smtClean="0"/>
              <a:t>ones on the </a:t>
            </a:r>
            <a:r>
              <a:rPr lang="en-US" dirty="0"/>
              <a:t>hypotenuse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3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 of the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Call 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the ellipse has the inclination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&lt;…&lt;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5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 of the problem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1" y="1395912"/>
            <a:ext cx="9692638" cy="5381896"/>
          </a:xfrm>
        </p:spPr>
      </p:pic>
      <p:cxnSp>
        <p:nvCxnSpPr>
          <p:cNvPr id="7" name="Straight Connector 6"/>
          <p:cNvCxnSpPr/>
          <p:nvPr/>
        </p:nvCxnSpPr>
        <p:spPr>
          <a:xfrm flipH="1">
            <a:off x="5389880" y="2834640"/>
            <a:ext cx="1402080" cy="2504440"/>
          </a:xfrm>
          <a:prstGeom prst="line">
            <a:avLst/>
          </a:prstGeom>
          <a:ln w="22225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90084" y="3310918"/>
            <a:ext cx="723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  <a:r>
              <a:rPr lang="en-US" dirty="0" smtClean="0"/>
              <a:t>    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170932" y="2275294"/>
                <a:ext cx="49443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932" y="2275294"/>
                <a:ext cx="494431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15854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669961" y="1775193"/>
                <a:ext cx="50097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961" y="1775193"/>
                <a:ext cx="500971" cy="430887"/>
              </a:xfrm>
              <a:prstGeom prst="rect">
                <a:avLst/>
              </a:prstGeom>
              <a:blipFill rotWithShape="0">
                <a:blip r:embed="rId5"/>
                <a:stretch>
                  <a:fillRect l="-15854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211812" y="1452029"/>
                <a:ext cx="50097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12" y="1452029"/>
                <a:ext cx="500971" cy="430887"/>
              </a:xfrm>
              <a:prstGeom prst="rect">
                <a:avLst/>
              </a:prstGeom>
              <a:blipFill rotWithShape="0">
                <a:blip r:embed="rId6"/>
                <a:stretch>
                  <a:fillRect l="-15854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682240" y="1559750"/>
                <a:ext cx="50097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240" y="1559750"/>
                <a:ext cx="500971" cy="430887"/>
              </a:xfrm>
              <a:prstGeom prst="rect">
                <a:avLst/>
              </a:prstGeom>
              <a:blipFill rotWithShape="0">
                <a:blip r:embed="rId7"/>
                <a:stretch>
                  <a:fillRect l="-15854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548638" y="1690688"/>
                <a:ext cx="50097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638" y="1690688"/>
                <a:ext cx="500971" cy="430887"/>
              </a:xfrm>
              <a:prstGeom prst="rect">
                <a:avLst/>
              </a:prstGeom>
              <a:blipFill rotWithShape="0">
                <a:blip r:embed="rId8"/>
                <a:stretch>
                  <a:fillRect l="-15854"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731351" y="1990637"/>
                <a:ext cx="50097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sz="2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351" y="1990637"/>
                <a:ext cx="500971" cy="430887"/>
              </a:xfrm>
              <a:prstGeom prst="rect">
                <a:avLst/>
              </a:prstGeom>
              <a:blipFill rotWithShape="0">
                <a:blip r:embed="rId9"/>
                <a:stretch>
                  <a:fillRect l="-15854"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157887" y="2506031"/>
                <a:ext cx="50097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endParaRPr lang="en-US" sz="2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887" y="2506031"/>
                <a:ext cx="500971" cy="430887"/>
              </a:xfrm>
              <a:prstGeom prst="rect">
                <a:avLst/>
              </a:prstGeom>
              <a:blipFill rotWithShape="0">
                <a:blip r:embed="rId10"/>
                <a:stretch>
                  <a:fillRect l="-15854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616288" y="3018688"/>
                <a:ext cx="50097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sz="2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288" y="3018688"/>
                <a:ext cx="500971" cy="430887"/>
              </a:xfrm>
              <a:prstGeom prst="rect">
                <a:avLst/>
              </a:prstGeom>
              <a:blipFill rotWithShape="0">
                <a:blip r:embed="rId11"/>
                <a:stretch>
                  <a:fillRect l="-15854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537687" y="3449575"/>
                <a:ext cx="49616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US" sz="2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687" y="3449575"/>
                <a:ext cx="496161" cy="430887"/>
              </a:xfrm>
              <a:prstGeom prst="rect">
                <a:avLst/>
              </a:prstGeom>
              <a:blipFill rotWithShape="0">
                <a:blip r:embed="rId12"/>
                <a:stretch>
                  <a:fillRect l="-15854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328997" y="3805916"/>
                <a:ext cx="57458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997" y="3805916"/>
                <a:ext cx="574581" cy="430887"/>
              </a:xfrm>
              <a:prstGeom prst="rect">
                <a:avLst/>
              </a:prstGeom>
              <a:blipFill rotWithShape="0">
                <a:blip r:embed="rId13"/>
                <a:stretch>
                  <a:fillRect l="-13830"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3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Problem restatement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2 example cases with 9 and 10 great circles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The big picture of the problem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The proof about 3 colourability for the problem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𝝌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Visualization</a:t>
                </a:r>
              </a:p>
              <a:p>
                <a:pPr lvl="1"/>
                <a:r>
                  <a:rPr lang="en-US" dirty="0" smtClean="0"/>
                  <a:t>Algorithms used in the application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5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 of the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09283"/>
            <a:ext cx="4997376" cy="2623792"/>
          </a:xfrm>
        </p:spPr>
      </p:pic>
      <p:grpSp>
        <p:nvGrpSpPr>
          <p:cNvPr id="28" name="Group 27"/>
          <p:cNvGrpSpPr/>
          <p:nvPr/>
        </p:nvGrpSpPr>
        <p:grpSpPr>
          <a:xfrm>
            <a:off x="403436" y="2671870"/>
            <a:ext cx="585241" cy="2459186"/>
            <a:chOff x="852227" y="1753429"/>
            <a:chExt cx="899668" cy="41966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853143" y="1753429"/>
                  <a:ext cx="650855" cy="5777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43" y="1753429"/>
                  <a:ext cx="650855" cy="57775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7143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852227" y="2249847"/>
                  <a:ext cx="850456" cy="5777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227" y="2249847"/>
                  <a:ext cx="850456" cy="57775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495" t="-535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901439" y="2746265"/>
                  <a:ext cx="850456" cy="5777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439" y="2746265"/>
                  <a:ext cx="850456" cy="57775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495" t="-5455" b="-2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901439" y="3246433"/>
                  <a:ext cx="648686" cy="5777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439" y="3246433"/>
                  <a:ext cx="648686" cy="57775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7143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904408" y="5372353"/>
                  <a:ext cx="637055" cy="5777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408" y="5372353"/>
                  <a:ext cx="637055" cy="57775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824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904408" y="4280696"/>
                  <a:ext cx="637055" cy="5777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408" y="4280696"/>
                  <a:ext cx="637055" cy="57775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8824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892479" y="4807689"/>
                  <a:ext cx="637055" cy="5777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479" y="4807689"/>
                  <a:ext cx="637055" cy="577753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7353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943130" y="3828924"/>
              <a:ext cx="402163" cy="55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600"/>
                </a:lnSpc>
              </a:pPr>
              <a:r>
                <a:rPr lang="en-US" sz="2400" dirty="0" smtClean="0"/>
                <a:t>.</a:t>
              </a:r>
            </a:p>
            <a:p>
              <a:pPr>
                <a:lnSpc>
                  <a:spcPts val="600"/>
                </a:lnSpc>
              </a:pPr>
              <a:r>
                <a:rPr lang="en-US" sz="2400" dirty="0" smtClean="0"/>
                <a:t>.</a:t>
              </a:r>
            </a:p>
            <a:p>
              <a:pPr>
                <a:lnSpc>
                  <a:spcPts val="600"/>
                </a:lnSpc>
              </a:pPr>
              <a:r>
                <a:rPr lang="en-US" sz="2400" dirty="0" smtClean="0"/>
                <a:t>.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48965" y="2124752"/>
            <a:ext cx="4735854" cy="351426"/>
            <a:chOff x="2091402" y="1330629"/>
            <a:chExt cx="7280268" cy="599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2091402" y="1346937"/>
                  <a:ext cx="629763" cy="5777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1402" y="1346937"/>
                  <a:ext cx="629763" cy="57775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7463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3026702" y="1346935"/>
                  <a:ext cx="637057" cy="5777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702" y="1346935"/>
                  <a:ext cx="637057" cy="57775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8824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3905786" y="1346935"/>
                  <a:ext cx="637057" cy="5777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786" y="1346935"/>
                  <a:ext cx="637057" cy="57775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8824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/>
            <p:cNvSpPr txBox="1"/>
            <p:nvPr/>
          </p:nvSpPr>
          <p:spPr>
            <a:xfrm>
              <a:off x="4787982" y="1525920"/>
              <a:ext cx="931998" cy="404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2000" dirty="0" smtClean="0"/>
                <a:t>. . 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5734292" y="1330629"/>
                  <a:ext cx="637057" cy="5777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4292" y="1330629"/>
                  <a:ext cx="637057" cy="5777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8824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6676133" y="1340040"/>
                  <a:ext cx="850459" cy="5777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133" y="1340040"/>
                  <a:ext cx="850459" cy="57775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5495" t="-535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7555217" y="1340040"/>
                  <a:ext cx="850459" cy="5777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5217" y="1340040"/>
                  <a:ext cx="850459" cy="57775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5495" t="-535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8521211" y="1346935"/>
                  <a:ext cx="850459" cy="5777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1211" y="1346935"/>
                  <a:ext cx="850459" cy="57775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5495" t="-535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Box 29"/>
          <p:cNvSpPr txBox="1"/>
          <p:nvPr/>
        </p:nvSpPr>
        <p:spPr>
          <a:xfrm>
            <a:off x="2803105" y="2707904"/>
            <a:ext cx="606270" cy="23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sz="2000" dirty="0" smtClean="0"/>
              <a:t>. . 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06229" y="3010424"/>
            <a:ext cx="606270" cy="23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sz="2000" dirty="0" smtClean="0"/>
              <a:t>. . 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94115" y="3346033"/>
            <a:ext cx="606270" cy="23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sz="2000" dirty="0" smtClean="0"/>
              <a:t>. . 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794115" y="3651713"/>
            <a:ext cx="606270" cy="23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sz="2000" dirty="0" smtClean="0"/>
              <a:t>. . .</a:t>
            </a:r>
          </a:p>
        </p:txBody>
      </p:sp>
      <p:pic>
        <p:nvPicPr>
          <p:cNvPr id="57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956" y="2618838"/>
            <a:ext cx="4997376" cy="2623792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6287192" y="2681425"/>
            <a:ext cx="585241" cy="2459186"/>
            <a:chOff x="852227" y="1753429"/>
            <a:chExt cx="899668" cy="41966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>
                  <a:off x="853143" y="1753429"/>
                  <a:ext cx="650855" cy="5777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143" y="1753429"/>
                  <a:ext cx="650855" cy="57775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7143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/>
                <p:cNvSpPr/>
                <p:nvPr/>
              </p:nvSpPr>
              <p:spPr>
                <a:xfrm>
                  <a:off x="852227" y="2249847"/>
                  <a:ext cx="850456" cy="5777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tangle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227" y="2249847"/>
                  <a:ext cx="850456" cy="577753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5495" t="-5455" b="-2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/>
                <p:cNvSpPr/>
                <p:nvPr/>
              </p:nvSpPr>
              <p:spPr>
                <a:xfrm>
                  <a:off x="901439" y="2746265"/>
                  <a:ext cx="850456" cy="5777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439" y="2746265"/>
                  <a:ext cx="850456" cy="577753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6667" t="-535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901439" y="3246433"/>
                  <a:ext cx="648686" cy="5777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439" y="3246433"/>
                  <a:ext cx="648686" cy="577753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8696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904408" y="5372353"/>
                  <a:ext cx="637055" cy="5777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408" y="5372353"/>
                  <a:ext cx="637055" cy="577753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8824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904408" y="4280696"/>
                  <a:ext cx="637055" cy="5777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408" y="4280696"/>
                  <a:ext cx="637055" cy="577753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8824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892479" y="4807689"/>
                  <a:ext cx="637055" cy="5777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479" y="4807689"/>
                  <a:ext cx="637055" cy="577753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8824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/>
            <p:cNvSpPr txBox="1"/>
            <p:nvPr/>
          </p:nvSpPr>
          <p:spPr>
            <a:xfrm>
              <a:off x="943130" y="3828924"/>
              <a:ext cx="402163" cy="55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600"/>
                </a:lnSpc>
              </a:pPr>
              <a:r>
                <a:rPr lang="en-US" sz="2400" dirty="0" smtClean="0"/>
                <a:t>.</a:t>
              </a:r>
            </a:p>
            <a:p>
              <a:pPr>
                <a:lnSpc>
                  <a:spcPts val="600"/>
                </a:lnSpc>
              </a:pPr>
              <a:r>
                <a:rPr lang="en-US" sz="2400" dirty="0" smtClean="0"/>
                <a:t>.</a:t>
              </a:r>
            </a:p>
            <a:p>
              <a:pPr>
                <a:lnSpc>
                  <a:spcPts val="600"/>
                </a:lnSpc>
              </a:pPr>
              <a:r>
                <a:rPr lang="en-US" sz="2400" dirty="0" smtClean="0"/>
                <a:t>.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932721" y="2134307"/>
            <a:ext cx="4735854" cy="351426"/>
            <a:chOff x="2091402" y="1330629"/>
            <a:chExt cx="7280268" cy="599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2091402" y="1346937"/>
                  <a:ext cx="629763" cy="5777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1402" y="1346937"/>
                  <a:ext cx="629763" cy="577751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7463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3026702" y="1346935"/>
                  <a:ext cx="637057" cy="5777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702" y="1346935"/>
                  <a:ext cx="637057" cy="57775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7353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3905786" y="1346935"/>
                  <a:ext cx="637057" cy="5777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786" y="1346935"/>
                  <a:ext cx="637057" cy="57775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8824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/>
            <p:cNvSpPr txBox="1"/>
            <p:nvPr/>
          </p:nvSpPr>
          <p:spPr>
            <a:xfrm>
              <a:off x="4787982" y="1525920"/>
              <a:ext cx="931998" cy="404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2000" dirty="0" smtClean="0"/>
                <a:t>. . 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5734292" y="1330629"/>
                  <a:ext cx="637057" cy="5777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4292" y="1330629"/>
                  <a:ext cx="637057" cy="57775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8824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6676133" y="1340040"/>
                  <a:ext cx="850459" cy="5777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133" y="1340040"/>
                  <a:ext cx="850459" cy="577752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5495" t="-535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/>
                <p:cNvSpPr/>
                <p:nvPr/>
              </p:nvSpPr>
              <p:spPr>
                <a:xfrm>
                  <a:off x="7555217" y="1340040"/>
                  <a:ext cx="850459" cy="5777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5217" y="1340040"/>
                  <a:ext cx="850459" cy="577752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5495" t="-535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/>
                <p:cNvSpPr/>
                <p:nvPr/>
              </p:nvSpPr>
              <p:spPr>
                <a:xfrm>
                  <a:off x="8521211" y="1346935"/>
                  <a:ext cx="850459" cy="5777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Rectangl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1211" y="1346935"/>
                  <a:ext cx="850459" cy="577752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5495" t="-5455" b="-2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6" name="TextBox 75"/>
          <p:cNvSpPr txBox="1"/>
          <p:nvPr/>
        </p:nvSpPr>
        <p:spPr>
          <a:xfrm>
            <a:off x="8686861" y="2717459"/>
            <a:ext cx="606270" cy="23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sz="2000" dirty="0" smtClean="0"/>
              <a:t>. . .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689985" y="3019979"/>
            <a:ext cx="606270" cy="23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sz="2000" dirty="0" smtClean="0"/>
              <a:t>. . .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677871" y="3355588"/>
            <a:ext cx="606270" cy="23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sz="2000" dirty="0" smtClean="0"/>
              <a:t>. . .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677871" y="3661268"/>
            <a:ext cx="606270" cy="23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sz="2000" dirty="0" smtClean="0"/>
              <a:t>. . .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300140" y="5477436"/>
            <a:ext cx="9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 side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8155757" y="5477436"/>
            <a:ext cx="110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 side</a:t>
            </a:r>
            <a:endParaRPr lang="en-US" dirty="0"/>
          </a:p>
        </p:txBody>
      </p:sp>
      <p:sp>
        <p:nvSpPr>
          <p:cNvPr id="82" name="Left Brace 81"/>
          <p:cNvSpPr/>
          <p:nvPr/>
        </p:nvSpPr>
        <p:spPr>
          <a:xfrm rot="5400000">
            <a:off x="3356054" y="-387693"/>
            <a:ext cx="260680" cy="4698366"/>
          </a:xfrm>
          <a:prstGeom prst="leftBrace">
            <a:avLst>
              <a:gd name="adj1" fmla="val 8333"/>
              <a:gd name="adj2" fmla="val 512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Left Brace 92"/>
          <p:cNvSpPr/>
          <p:nvPr/>
        </p:nvSpPr>
        <p:spPr>
          <a:xfrm rot="5400000">
            <a:off x="9090304" y="-391734"/>
            <a:ext cx="260680" cy="4698366"/>
          </a:xfrm>
          <a:prstGeom prst="leftBrace">
            <a:avLst>
              <a:gd name="adj1" fmla="val 8333"/>
              <a:gd name="adj2" fmla="val 512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2436436" y="1337260"/>
            <a:ext cx="239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(n-1) vertices at the top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7748343" y="1312711"/>
            <a:ext cx="239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(n-1) vertices at the top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0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57" y="1449852"/>
            <a:ext cx="9622885" cy="52243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 of the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199" y="1690688"/>
            <a:ext cx="32521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Another equivalent graph with merged left and right sides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15837" y="1187492"/>
            <a:ext cx="5032786" cy="1518859"/>
            <a:chOff x="2194725" y="1330629"/>
            <a:chExt cx="7736732" cy="2591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194725" y="1346935"/>
                  <a:ext cx="629763" cy="5777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4725" y="1346935"/>
                  <a:ext cx="629763" cy="57775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8955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607116" y="1330629"/>
                  <a:ext cx="637057" cy="5777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7116" y="1330629"/>
                  <a:ext cx="637057" cy="57775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824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3025948" y="1335158"/>
                  <a:ext cx="637057" cy="5777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948" y="1335158"/>
                  <a:ext cx="637057" cy="57775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824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5586821" y="3518173"/>
              <a:ext cx="931998" cy="404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2000" dirty="0" smtClean="0"/>
                <a:t>. . 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8207447" y="1346933"/>
                  <a:ext cx="850459" cy="5777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7447" y="1346933"/>
                  <a:ext cx="850459" cy="57775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495" t="-535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8644223" y="1344838"/>
                  <a:ext cx="850459" cy="5777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4223" y="1344838"/>
                  <a:ext cx="850459" cy="57775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5495" t="-535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9080998" y="1346935"/>
                  <a:ext cx="850459" cy="5777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0998" y="1346935"/>
                  <a:ext cx="850459" cy="5777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6667" t="-535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831077" y="1187493"/>
                <a:ext cx="4144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077" y="1187493"/>
                <a:ext cx="414409" cy="338554"/>
              </a:xfrm>
              <a:prstGeom prst="rect">
                <a:avLst/>
              </a:prstGeom>
              <a:blipFill rotWithShape="0">
                <a:blip r:embed="rId10"/>
                <a:stretch>
                  <a:fillRect l="-8824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098417" y="1197047"/>
                <a:ext cx="4144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417" y="1197047"/>
                <a:ext cx="414409" cy="338554"/>
              </a:xfrm>
              <a:prstGeom prst="rect">
                <a:avLst/>
              </a:prstGeom>
              <a:blipFill rotWithShape="0">
                <a:blip r:embed="rId11"/>
                <a:stretch>
                  <a:fillRect l="-7353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496234" y="5136363"/>
            <a:ext cx="606270" cy="23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sz="2000" dirty="0" smtClean="0"/>
              <a:t>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380778" y="1199391"/>
                <a:ext cx="4144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778" y="1199391"/>
                <a:ext cx="414409" cy="338554"/>
              </a:xfrm>
              <a:prstGeom prst="rect">
                <a:avLst/>
              </a:prstGeom>
              <a:blipFill rotWithShape="0">
                <a:blip r:embed="rId12"/>
                <a:stretch>
                  <a:fillRect l="-8824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633311" y="1187492"/>
                <a:ext cx="4144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311" y="1187492"/>
                <a:ext cx="414409" cy="338554"/>
              </a:xfrm>
              <a:prstGeom prst="rect">
                <a:avLst/>
              </a:prstGeom>
              <a:blipFill rotWithShape="0">
                <a:blip r:embed="rId13"/>
                <a:stretch>
                  <a:fillRect l="-7353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912877" y="1197456"/>
                <a:ext cx="4144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877" y="1197456"/>
                <a:ext cx="414409" cy="338554"/>
              </a:xfrm>
              <a:prstGeom prst="rect">
                <a:avLst/>
              </a:prstGeom>
              <a:blipFill rotWithShape="0">
                <a:blip r:embed="rId14"/>
                <a:stretch>
                  <a:fillRect l="-7353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660588" y="1197046"/>
                <a:ext cx="5532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588" y="1197046"/>
                <a:ext cx="553228" cy="338554"/>
              </a:xfrm>
              <a:prstGeom prst="rect">
                <a:avLst/>
              </a:prstGeom>
              <a:blipFill rotWithShape="0">
                <a:blip r:embed="rId15"/>
                <a:stretch>
                  <a:fillRect l="-6667" t="-53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371280" y="1197045"/>
                <a:ext cx="5532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280" y="1197045"/>
                <a:ext cx="553228" cy="338554"/>
              </a:xfrm>
              <a:prstGeom prst="rect">
                <a:avLst/>
              </a:prstGeom>
              <a:blipFill rotWithShape="0">
                <a:blip r:embed="rId16"/>
                <a:stretch>
                  <a:fillRect l="-5495" t="-53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9084518" y="1198160"/>
                <a:ext cx="5532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4518" y="1198160"/>
                <a:ext cx="553228" cy="338554"/>
              </a:xfrm>
              <a:prstGeom prst="rect">
                <a:avLst/>
              </a:prstGeom>
              <a:blipFill rotWithShape="0">
                <a:blip r:embed="rId17"/>
                <a:stretch>
                  <a:fillRect l="-5495" t="-5455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807904" y="1195819"/>
                <a:ext cx="5532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904" y="1195819"/>
                <a:ext cx="553228" cy="338554"/>
              </a:xfrm>
              <a:prstGeom prst="rect">
                <a:avLst/>
              </a:prstGeom>
              <a:blipFill rotWithShape="0">
                <a:blip r:embed="rId18"/>
                <a:stretch>
                  <a:fillRect l="-6593" t="-53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8518505" y="1195819"/>
                <a:ext cx="5532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505" y="1195819"/>
                <a:ext cx="553228" cy="338554"/>
              </a:xfrm>
              <a:prstGeom prst="rect">
                <a:avLst/>
              </a:prstGeom>
              <a:blipFill rotWithShape="0">
                <a:blip r:embed="rId19"/>
                <a:stretch>
                  <a:fillRect l="-5495" t="-53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0748274" y="1572193"/>
                <a:ext cx="826505" cy="5129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600" dirty="0" smtClean="0">
                  <a:solidFill>
                    <a:srgbClr val="7030A0"/>
                  </a:solidFill>
                </a:endParaRPr>
              </a:p>
              <a:p>
                <a:pPr>
                  <a:lnSpc>
                    <a:spcPts val="2000"/>
                  </a:lnSpc>
                </a:pPr>
                <a:r>
                  <a:rPr lang="en-US" sz="1600" dirty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>
                  <a:lnSpc>
                    <a:spcPts val="2000"/>
                  </a:lnSpc>
                </a:pPr>
                <a:r>
                  <a:rPr lang="en-US" sz="1600" dirty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>
                  <a:lnSpc>
                    <a:spcPts val="2000"/>
                  </a:lnSpc>
                </a:pPr>
                <a:r>
                  <a:rPr lang="en-US" sz="1600" dirty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>
                  <a:lnSpc>
                    <a:spcPts val="2000"/>
                  </a:lnSpc>
                </a:pPr>
                <a:r>
                  <a:rPr lang="en-US" sz="1600" dirty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b>
                    </m:sSub>
                  </m:oMath>
                </a14:m>
                <a:endParaRPr lang="en-US" sz="1600" baseline="-25000" dirty="0" smtClean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ts val="2000"/>
                  </a:lnSpc>
                </a:pPr>
                <a:r>
                  <a:rPr lang="en-US" sz="1600" dirty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>
                  <a:lnSpc>
                    <a:spcPts val="2000"/>
                  </a:lnSpc>
                </a:pPr>
                <a:r>
                  <a:rPr lang="en-US" sz="1600" dirty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>
                  <a:lnSpc>
                    <a:spcPts val="2000"/>
                  </a:lnSpc>
                </a:pPr>
                <a:r>
                  <a:rPr lang="en-US" sz="1600" dirty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>
                  <a:lnSpc>
                    <a:spcPts val="2000"/>
                  </a:lnSpc>
                </a:pPr>
                <a:r>
                  <a:rPr lang="en-US" sz="1600" dirty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endParaRPr lang="en-US" sz="1600" dirty="0" smtClean="0">
                  <a:solidFill>
                    <a:srgbClr val="7030A0"/>
                  </a:solidFill>
                </a:endParaRPr>
              </a:p>
              <a:p>
                <a:endParaRPr lang="en-US" sz="1600" dirty="0">
                  <a:solidFill>
                    <a:srgbClr val="7030A0"/>
                  </a:solidFill>
                </a:endParaRPr>
              </a:p>
              <a:p>
                <a:pPr>
                  <a:lnSpc>
                    <a:spcPts val="2000"/>
                  </a:lnSpc>
                </a:pPr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r>
                  <a:rPr lang="en-US" sz="1600" dirty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r>
                  <a:rPr lang="en-US" sz="1600" dirty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r>
                  <a:rPr lang="en-US" sz="1600" dirty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1600" dirty="0" smtClean="0">
                  <a:solidFill>
                    <a:srgbClr val="7030A0"/>
                  </a:solidFill>
                </a:endParaRPr>
              </a:p>
              <a:p>
                <a:r>
                  <a:rPr lang="en-US" sz="1600" dirty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r>
                  <a:rPr lang="en-US" sz="1600" dirty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r>
                  <a:rPr lang="en-US" sz="1600" dirty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274" y="1572193"/>
                <a:ext cx="826505" cy="5129609"/>
              </a:xfrm>
              <a:prstGeom prst="rect">
                <a:avLst/>
              </a:prstGeom>
              <a:blipFill rotWithShape="0">
                <a:blip r:embed="rId20"/>
                <a:stretch>
                  <a:fillRect l="-3676" t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/>
          <p:cNvGrpSpPr/>
          <p:nvPr/>
        </p:nvGrpSpPr>
        <p:grpSpPr>
          <a:xfrm>
            <a:off x="1284557" y="6379896"/>
            <a:ext cx="4925836" cy="1518859"/>
            <a:chOff x="2194725" y="1330629"/>
            <a:chExt cx="7572321" cy="2591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2194725" y="1346935"/>
                  <a:ext cx="637057" cy="5777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4725" y="1346935"/>
                  <a:ext cx="637057" cy="577751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8824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2607117" y="1330629"/>
                  <a:ext cx="637057" cy="5777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7117" y="1330629"/>
                  <a:ext cx="637057" cy="577751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8824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3025948" y="1335158"/>
                  <a:ext cx="637057" cy="5777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948" y="1335158"/>
                  <a:ext cx="637057" cy="577751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7353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/>
            <p:cNvSpPr txBox="1"/>
            <p:nvPr/>
          </p:nvSpPr>
          <p:spPr>
            <a:xfrm>
              <a:off x="5586821" y="3518173"/>
              <a:ext cx="931998" cy="404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sz="2000" dirty="0" smtClean="0"/>
                <a:t>. . 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8290842" y="1345227"/>
                  <a:ext cx="850459" cy="5777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0842" y="1345227"/>
                  <a:ext cx="850459" cy="577751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5495" t="-5357" b="-232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8703516" y="1345225"/>
                  <a:ext cx="850459" cy="5777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3516" y="1345225"/>
                  <a:ext cx="850459" cy="577751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5495" t="-5357" b="-232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/>
                <p:cNvSpPr/>
                <p:nvPr/>
              </p:nvSpPr>
              <p:spPr>
                <a:xfrm>
                  <a:off x="9116189" y="1345227"/>
                  <a:ext cx="650857" cy="5777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7030A0"/>
                      </a:solidFill>
                    </a:rPr>
                    <a:t>E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6189" y="1345227"/>
                  <a:ext cx="650857" cy="577751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7143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2088305" y="6381510"/>
                <a:ext cx="4144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305" y="6381510"/>
                <a:ext cx="414409" cy="338554"/>
              </a:xfrm>
              <a:prstGeom prst="rect">
                <a:avLst/>
              </a:prstGeom>
              <a:blipFill rotWithShape="0">
                <a:blip r:embed="rId27"/>
                <a:stretch>
                  <a:fillRect l="-8824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2355645" y="6391064"/>
                <a:ext cx="4144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645" y="6391064"/>
                <a:ext cx="414409" cy="338554"/>
              </a:xfrm>
              <a:prstGeom prst="rect">
                <a:avLst/>
              </a:prstGeom>
              <a:blipFill rotWithShape="0">
                <a:blip r:embed="rId28"/>
                <a:stretch>
                  <a:fillRect l="-7353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638006" y="6393408"/>
                <a:ext cx="4144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006" y="6393408"/>
                <a:ext cx="414409" cy="338554"/>
              </a:xfrm>
              <a:prstGeom prst="rect">
                <a:avLst/>
              </a:prstGeom>
              <a:blipFill rotWithShape="0">
                <a:blip r:embed="rId29"/>
                <a:stretch>
                  <a:fillRect l="-8824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2890539" y="6381509"/>
                <a:ext cx="4144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539" y="6381509"/>
                <a:ext cx="414409" cy="338554"/>
              </a:xfrm>
              <a:prstGeom prst="rect">
                <a:avLst/>
              </a:prstGeom>
              <a:blipFill rotWithShape="0">
                <a:blip r:embed="rId30"/>
                <a:stretch>
                  <a:fillRect l="-7353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3170105" y="6391473"/>
                <a:ext cx="4112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105" y="6391473"/>
                <a:ext cx="411203" cy="338554"/>
              </a:xfrm>
              <a:prstGeom prst="rect">
                <a:avLst/>
              </a:prstGeom>
              <a:blipFill rotWithShape="0">
                <a:blip r:embed="rId31"/>
                <a:stretch>
                  <a:fillRect l="-7463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4970137" y="6393408"/>
                <a:ext cx="5532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137" y="6393408"/>
                <a:ext cx="553228" cy="338554"/>
              </a:xfrm>
              <a:prstGeom prst="rect">
                <a:avLst/>
              </a:prstGeom>
              <a:blipFill rotWithShape="0">
                <a:blip r:embed="rId32"/>
                <a:stretch>
                  <a:fillRect l="-5495" t="-5455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4204508" y="6390885"/>
                <a:ext cx="4673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508" y="6390885"/>
                <a:ext cx="467372" cy="338554"/>
              </a:xfrm>
              <a:prstGeom prst="rect">
                <a:avLst/>
              </a:prstGeom>
              <a:blipFill rotWithShape="0">
                <a:blip r:embed="rId33"/>
                <a:stretch>
                  <a:fillRect l="-7895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3954589" y="6390884"/>
                <a:ext cx="4673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589" y="6390884"/>
                <a:ext cx="467372" cy="338554"/>
              </a:xfrm>
              <a:prstGeom prst="rect">
                <a:avLst/>
              </a:prstGeom>
              <a:blipFill rotWithShape="0">
                <a:blip r:embed="rId34"/>
                <a:stretch>
                  <a:fillRect l="-7895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3692773" y="6390885"/>
                <a:ext cx="4673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773" y="6390885"/>
                <a:ext cx="467372" cy="338554"/>
              </a:xfrm>
              <a:prstGeom prst="rect">
                <a:avLst/>
              </a:prstGeom>
              <a:blipFill rotWithShape="0">
                <a:blip r:embed="rId35"/>
                <a:stretch>
                  <a:fillRect l="-7895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3425590" y="6379897"/>
                <a:ext cx="4673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rgbClr val="7030A0"/>
                    </a:solidFill>
                  </a:rPr>
                  <a:t>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90" y="6379897"/>
                <a:ext cx="467372" cy="338554"/>
              </a:xfrm>
              <a:prstGeom prst="rect">
                <a:avLst/>
              </a:prstGeom>
              <a:blipFill rotWithShape="0">
                <a:blip r:embed="rId36"/>
                <a:stretch>
                  <a:fillRect l="-779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/>
          <p:cNvSpPr txBox="1"/>
          <p:nvPr/>
        </p:nvSpPr>
        <p:spPr>
          <a:xfrm>
            <a:off x="4491029" y="6472745"/>
            <a:ext cx="606270" cy="23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sz="2000" dirty="0" smtClean="0"/>
              <a:t>. . .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130391" y="1284493"/>
            <a:ext cx="606270" cy="23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sz="2000" dirty="0" smtClean="0"/>
              <a:t>. . .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526728" y="4041612"/>
            <a:ext cx="606270" cy="23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sz="2000" dirty="0" smtClean="0"/>
              <a:t>. . 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4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 of the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01635"/>
              </a:xfrm>
            </p:spPr>
            <p:txBody>
              <a:bodyPr/>
              <a:lstStyle/>
              <a:p>
                <a:r>
                  <a:rPr lang="en-US" dirty="0" smtClean="0"/>
                  <a:t>Observation (n is the number of great circles)</a:t>
                </a:r>
              </a:p>
              <a:p>
                <a:pPr lvl="1"/>
                <a:r>
                  <a:rPr lang="en-US" dirty="0" smtClean="0"/>
                  <a:t>On every side, all the vertices have the degree 4</a:t>
                </a:r>
              </a:p>
              <a:p>
                <a:pPr lvl="1"/>
                <a:r>
                  <a:rPr lang="en-US" dirty="0" smtClean="0"/>
                  <a:t>There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vertices on every side</a:t>
                </a:r>
              </a:p>
              <a:p>
                <a:pPr lvl="2"/>
                <a:r>
                  <a:rPr lang="en-US" dirty="0" smtClean="0"/>
                  <a:t>Proof: a couple of great circles will create 2 intersections on the Earth, so the total vertices on both side would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2∗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. Moreover, the number of vertices is split equally into 2 sides or every side will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vertices </a:t>
                </a:r>
              </a:p>
              <a:p>
                <a:pPr lvl="1"/>
                <a:r>
                  <a:rPr lang="en-US" dirty="0" smtClean="0"/>
                  <a:t>There are (n-1)*2+2 = 2n external links on every side to connect to other side.</a:t>
                </a:r>
              </a:p>
              <a:p>
                <a:pPr lvl="1"/>
                <a:r>
                  <a:rPr lang="en-US" dirty="0" smtClean="0"/>
                  <a:t>There are 2 K</a:t>
                </a:r>
                <a:r>
                  <a:rPr lang="en-US" baseline="-25000" dirty="0" smtClean="0"/>
                  <a:t>3 </a:t>
                </a:r>
                <a:r>
                  <a:rPr lang="en-US" dirty="0" smtClean="0"/>
                  <a:t>formed by the external links</a:t>
                </a:r>
              </a:p>
              <a:p>
                <a:pPr lvl="1"/>
                <a:r>
                  <a:rPr lang="en-US" dirty="0" smtClean="0"/>
                  <a:t>There are (</a:t>
                </a:r>
                <a:r>
                  <a:rPr lang="en-US" dirty="0" smtClean="0"/>
                  <a:t>n-2) </a:t>
                </a:r>
                <a:r>
                  <a:rPr lang="en-US" dirty="0" smtClean="0"/>
                  <a:t>K</a:t>
                </a:r>
                <a:r>
                  <a:rPr lang="en-US" baseline="-25000" dirty="0" smtClean="0"/>
                  <a:t>3</a:t>
                </a:r>
                <a:r>
                  <a:rPr lang="en-US" dirty="0" smtClean="0"/>
                  <a:t> on both sides</a:t>
                </a:r>
              </a:p>
              <a:p>
                <a:pPr marL="457200" lvl="1" indent="0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 2*(</a:t>
                </a:r>
                <a:r>
                  <a:rPr lang="en-US" dirty="0" smtClean="0">
                    <a:sym typeface="Wingdings" panose="05000000000000000000" pitchFamily="2" charset="2"/>
                  </a:rPr>
                  <a:t>n-2) </a:t>
                </a:r>
                <a:r>
                  <a:rPr lang="en-US" dirty="0" smtClean="0">
                    <a:sym typeface="Wingdings" panose="05000000000000000000" pitchFamily="2" charset="2"/>
                  </a:rPr>
                  <a:t>+ 2 = </a:t>
                </a:r>
                <a:r>
                  <a:rPr lang="en-US" dirty="0" smtClean="0">
                    <a:sym typeface="Wingdings" panose="05000000000000000000" pitchFamily="2" charset="2"/>
                  </a:rPr>
                  <a:t>2(n-1) </a:t>
                </a:r>
                <a:r>
                  <a:rPr lang="en-US" dirty="0" smtClean="0">
                    <a:sym typeface="Wingdings" panose="05000000000000000000" pitchFamily="2" charset="2"/>
                  </a:rPr>
                  <a:t>K</a:t>
                </a:r>
                <a:r>
                  <a:rPr lang="en-US" baseline="-25000" dirty="0" smtClean="0">
                    <a:sym typeface="Wingdings" panose="05000000000000000000" pitchFamily="2" charset="2"/>
                  </a:rPr>
                  <a:t>3</a:t>
                </a:r>
                <a:r>
                  <a:rPr lang="en-US" dirty="0" smtClean="0">
                    <a:sym typeface="Wingdings" panose="05000000000000000000" pitchFamily="2" charset="2"/>
                  </a:rPr>
                  <a:t> (triangles) where we need 3 different colors for 3 vertices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01635"/>
              </a:xfrm>
              <a:blipFill rotWithShape="0">
                <a:blip r:embed="rId3"/>
                <a:stretch>
                  <a:fillRect l="-1043" t="-2073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Chromatic number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lvl="0"/>
                <a:r>
                  <a:rPr lang="en-US" dirty="0" err="1"/>
                  <a:t>deg</a:t>
                </a:r>
                <a:r>
                  <a:rPr lang="en-US" dirty="0"/>
                  <a:t>(V</a:t>
                </a:r>
                <a:r>
                  <a:rPr lang="en-US" baseline="-25000" dirty="0"/>
                  <a:t>i</a:t>
                </a:r>
                <a:r>
                  <a:rPr lang="en-US" dirty="0"/>
                  <a:t>) = 4</a:t>
                </a:r>
              </a:p>
              <a:p>
                <a:pPr lvl="1"/>
                <a:r>
                  <a:rPr lang="en-US" dirty="0"/>
                  <a:t>Since a vertex only allows 2 circles to pass through it, so every vertex will have 4 neighbors which means </a:t>
                </a:r>
                <a:r>
                  <a:rPr lang="en-US" dirty="0" err="1"/>
                  <a:t>deg</a:t>
                </a:r>
                <a:r>
                  <a:rPr lang="en-US" dirty="0"/>
                  <a:t>(V</a:t>
                </a:r>
                <a:r>
                  <a:rPr lang="en-US" baseline="-25000" dirty="0"/>
                  <a:t>i</a:t>
                </a:r>
                <a:r>
                  <a:rPr lang="en-US" dirty="0"/>
                  <a:t>) = 4</a:t>
                </a:r>
              </a:p>
              <a:p>
                <a:pPr lvl="0"/>
                <a:r>
                  <a:rPr lang="en-US" dirty="0"/>
                  <a:t>The graph G is planar</a:t>
                </a:r>
              </a:p>
              <a:p>
                <a:pPr lvl="1"/>
                <a:r>
                  <a:rPr lang="en-US" dirty="0" smtClean="0"/>
                  <a:t>All </a:t>
                </a:r>
                <a:r>
                  <a:rPr lang="en-US" dirty="0"/>
                  <a:t>the vertices are formed by the intersections of the circles. So, there is no sudden arc may cut through the connection between vertices since </a:t>
                </a:r>
                <a:r>
                  <a:rPr lang="en-US" dirty="0" smtClean="0"/>
                  <a:t>by contradiction, </a:t>
                </a:r>
                <a:r>
                  <a:rPr lang="en-US" dirty="0"/>
                  <a:t>it will keep forming the vertices continuously and it makes no sense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≤4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According to four color theorem, a planar graph only needs 4 colors</a:t>
                </a:r>
              </a:p>
              <a:p>
                <a:pPr lvl="1"/>
                <a:r>
                  <a:rPr lang="en-US" dirty="0"/>
                  <a:t>A triangle can be formed by 3 random circles which means at that triangle, its vertices needs 3 different colors. Or the graph G contains a sub graph K</a:t>
                </a:r>
                <a:r>
                  <a:rPr lang="en-US" baseline="-25000" dirty="0"/>
                  <a:t>3</a:t>
                </a:r>
                <a:endParaRPr lang="en-US" dirty="0"/>
              </a:p>
              <a:p>
                <a:pPr lvl="0"/>
                <a:r>
                  <a:rPr lang="en-US" b="1" dirty="0"/>
                  <a:t>Prove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𝝌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 smtClean="0"/>
                  <a:t> by providing a way to color the graph with 3 colors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2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Prove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𝝌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 split the problem into 4 sub-problems that have:</a:t>
                </a:r>
              </a:p>
              <a:p>
                <a:pPr lvl="2"/>
                <a:r>
                  <a:rPr lang="en-US" sz="2200" dirty="0" smtClean="0"/>
                  <a:t>3k great circles  	(3, 6, 9, 12, 15,….)   	(including (6k+3))</a:t>
                </a:r>
              </a:p>
              <a:p>
                <a:pPr lvl="2"/>
                <a:r>
                  <a:rPr lang="en-US" sz="2200" dirty="0" smtClean="0"/>
                  <a:t>2k great circles </a:t>
                </a:r>
                <a:r>
                  <a:rPr lang="en-US" sz="2200" smtClean="0"/>
                  <a:t>	(4</a:t>
                </a:r>
                <a:r>
                  <a:rPr lang="en-US" sz="2200" dirty="0" smtClean="0"/>
                  <a:t>, 6, 8, 10, 12,…)	(including 6k, (6k+2), (6k+4))</a:t>
                </a:r>
              </a:p>
              <a:p>
                <a:pPr lvl="2"/>
                <a:r>
                  <a:rPr lang="en-US" sz="2200" dirty="0" smtClean="0"/>
                  <a:t>(6k+1) great circles	(7, 13, 19, 25,…)</a:t>
                </a:r>
              </a:p>
              <a:p>
                <a:pPr lvl="2"/>
                <a:r>
                  <a:rPr lang="en-US" sz="2200" dirty="0" smtClean="0"/>
                  <a:t>(6k+5) great circles	(5, 11, 17, 23,…)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8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Some rules before coloring</a:t>
            </a:r>
          </a:p>
          <a:p>
            <a:pPr lvl="1" algn="just"/>
            <a:r>
              <a:rPr lang="en-US" dirty="0" smtClean="0"/>
              <a:t>Diagonal rule: The vertices on the same diagonal </a:t>
            </a:r>
            <a:r>
              <a:rPr lang="en-US" b="1" dirty="0" smtClean="0"/>
              <a:t>should</a:t>
            </a:r>
            <a:r>
              <a:rPr lang="en-US" dirty="0" smtClean="0"/>
              <a:t> have the same color (not a must because there are some places might have K</a:t>
            </a:r>
            <a:r>
              <a:rPr lang="en-US" baseline="-25000" dirty="0" smtClean="0"/>
              <a:t>3</a:t>
            </a:r>
            <a:r>
              <a:rPr lang="en-US" dirty="0" smtClean="0"/>
              <a:t> rule)</a:t>
            </a:r>
          </a:p>
          <a:p>
            <a:pPr lvl="2" algn="just"/>
            <a:r>
              <a:rPr lang="en-US" dirty="0" smtClean="0"/>
              <a:t>Proof: </a:t>
            </a:r>
            <a:r>
              <a:rPr lang="en-US" dirty="0"/>
              <a:t>The vertices on the same diagonal </a:t>
            </a:r>
            <a:r>
              <a:rPr lang="en-US" dirty="0" smtClean="0"/>
              <a:t>are not connected together.</a:t>
            </a:r>
          </a:p>
          <a:p>
            <a:pPr lvl="1" algn="just"/>
            <a:r>
              <a:rPr lang="en-US" dirty="0" smtClean="0"/>
              <a:t>K</a:t>
            </a:r>
            <a:r>
              <a:rPr lang="en-US" baseline="-25000" dirty="0" smtClean="0"/>
              <a:t>3</a:t>
            </a:r>
            <a:r>
              <a:rPr lang="en-US" dirty="0" smtClean="0"/>
              <a:t> rule: 3 vertices that form a triangle </a:t>
            </a:r>
            <a:r>
              <a:rPr lang="en-US" b="1" dirty="0" smtClean="0"/>
              <a:t>must</a:t>
            </a:r>
            <a:r>
              <a:rPr lang="en-US" dirty="0" smtClean="0"/>
              <a:t> have 3 different colors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8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Chromatic number of 3k circles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45" y="1640537"/>
            <a:ext cx="9201147" cy="4721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</a:t>
            </a:r>
            <a:r>
              <a:rPr lang="en-US" dirty="0" smtClean="0"/>
              <a:t>of 3k circles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 cases: 3 great circles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5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45" y="1640537"/>
            <a:ext cx="9201147" cy="4721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3k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88345" cy="4351338"/>
          </a:xfrm>
        </p:spPr>
        <p:txBody>
          <a:bodyPr/>
          <a:lstStyle/>
          <a:p>
            <a:r>
              <a:rPr lang="en-US" dirty="0" smtClean="0"/>
              <a:t>Base cases: 6 great circles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6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46" y="1640537"/>
            <a:ext cx="9201145" cy="4721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3k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88345" cy="4351338"/>
          </a:xfrm>
        </p:spPr>
        <p:txBody>
          <a:bodyPr/>
          <a:lstStyle/>
          <a:p>
            <a:r>
              <a:rPr lang="en-US" dirty="0" smtClean="0"/>
              <a:t>Base cases: 9 great circles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4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0594" y="754898"/>
            <a:ext cx="6339840" cy="553617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Restatement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930219" y="2091825"/>
                <a:ext cx="673073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 smtClean="0"/>
                  <a:t>(Great Circle Problem) </a:t>
                </a:r>
                <a:r>
                  <a:rPr lang="en-US" dirty="0"/>
                  <a:t>A great circle is any circle on a sphere whose radius is </a:t>
                </a:r>
                <a:r>
                  <a:rPr lang="en-US" b="1" dirty="0" smtClean="0"/>
                  <a:t>the same </a:t>
                </a:r>
                <a:r>
                  <a:rPr lang="en-US" b="1" dirty="0"/>
                  <a:t>as the radius of the sphere </a:t>
                </a:r>
                <a:r>
                  <a:rPr lang="en-US" dirty="0"/>
                  <a:t>(so it is largest possible). A circle that goes </a:t>
                </a:r>
                <a:r>
                  <a:rPr lang="en-US" dirty="0" smtClean="0"/>
                  <a:t>through both </a:t>
                </a:r>
                <a:r>
                  <a:rPr lang="en-US" dirty="0"/>
                  <a:t>the North and South poles is an example of a great circle on the Earth. </a:t>
                </a:r>
                <a:r>
                  <a:rPr lang="en-US" dirty="0" smtClean="0"/>
                  <a:t>Given 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en-US" dirty="0" smtClean="0"/>
                  <a:t>) </a:t>
                </a:r>
                <a:r>
                  <a:rPr lang="en-US" dirty="0"/>
                  <a:t>great circles on a sphere, no three of which pass through a single point</a:t>
                </a:r>
                <a:r>
                  <a:rPr lang="en-US" dirty="0" smtClean="0"/>
                  <a:t>, form </a:t>
                </a:r>
                <a:r>
                  <a:rPr lang="en-US" dirty="0"/>
                  <a:t>a great circle graph by making points of intersection into vertices, and </a:t>
                </a:r>
                <a:r>
                  <a:rPr lang="en-US" dirty="0" smtClean="0"/>
                  <a:t>connect two </a:t>
                </a:r>
                <a:r>
                  <a:rPr lang="en-US" dirty="0"/>
                  <a:t>vertices by an edge if and only if there is an arc between them</a:t>
                </a:r>
                <a:r>
                  <a:rPr lang="en-US" dirty="0" smtClean="0"/>
                  <a:t>.</a:t>
                </a:r>
              </a:p>
              <a:p>
                <a:pPr algn="just"/>
                <a:r>
                  <a:rPr lang="en-US" b="1" dirty="0" smtClean="0">
                    <a:solidFill>
                      <a:srgbClr val="FF0000"/>
                    </a:solidFill>
                  </a:rPr>
                  <a:t>Problem</a:t>
                </a:r>
                <a:r>
                  <a:rPr lang="en-US" b="1" dirty="0">
                    <a:solidFill>
                      <a:srgbClr val="FF0000"/>
                    </a:solidFill>
                  </a:rPr>
                  <a:t>:</a:t>
                </a:r>
                <a:r>
                  <a:rPr lang="en-US" dirty="0"/>
                  <a:t> What is the largest chromatic number of any great circle graph</a:t>
                </a:r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219" y="2091825"/>
                <a:ext cx="6730739" cy="2862322"/>
              </a:xfrm>
              <a:prstGeom prst="rect">
                <a:avLst/>
              </a:prstGeom>
              <a:blipFill rotWithShape="0">
                <a:blip r:embed="rId4"/>
                <a:stretch>
                  <a:fillRect l="-815" t="-1064" r="-725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1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46" y="1640537"/>
            <a:ext cx="9201145" cy="4721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3k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88345" cy="4351338"/>
          </a:xfrm>
        </p:spPr>
        <p:txBody>
          <a:bodyPr/>
          <a:lstStyle/>
          <a:p>
            <a:r>
              <a:rPr lang="en-US" dirty="0" smtClean="0"/>
              <a:t>Base cases: 12 great circles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0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3k 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 smtClean="0"/>
                  <a:t>According to the base cases with 3,6,9,12 great circles, the chromatic number is 3</a:t>
                </a:r>
                <a:endParaRPr lang="en-US" dirty="0"/>
              </a:p>
              <a:p>
                <a:pPr marL="0" indent="0" algn="just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Induction hypothesis: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&gt;0,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dirty="0" smtClean="0"/>
                  <a:t> that has been correct with k=1,2,3,4 by spreading 3 colors from the bottom left to the top right of the equivalent graph.</a:t>
                </a:r>
              </a:p>
              <a:p>
                <a:pPr marL="0" indent="0" algn="just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Induction step: Prove that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(3(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+1))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2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3k circles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677" y="1547178"/>
            <a:ext cx="9732148" cy="4934902"/>
          </a:xfrm>
        </p:spPr>
      </p:pic>
      <p:sp>
        <p:nvSpPr>
          <p:cNvPr id="12" name="TextBox 11"/>
          <p:cNvSpPr txBox="1"/>
          <p:nvPr/>
        </p:nvSpPr>
        <p:spPr>
          <a:xfrm>
            <a:off x="658033" y="1828800"/>
            <a:ext cx="47064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The graph G(3(k+1)) contains G(3k) which has been colored already, 3 rows and 3 columns that are not colored yet.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8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3k circles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952" y="1554644"/>
            <a:ext cx="9055836" cy="4856316"/>
          </a:xfrm>
        </p:spPr>
      </p:pic>
      <p:sp>
        <p:nvSpPr>
          <p:cNvPr id="12" name="TextBox 11"/>
          <p:cNvSpPr txBox="1"/>
          <p:nvPr/>
        </p:nvSpPr>
        <p:spPr>
          <a:xfrm>
            <a:off x="838200" y="1690688"/>
            <a:ext cx="5183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The uncolored vertices in the diagonals of the graph G(3k) can be colored by the diagonal rule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7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3k circles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952" y="1554644"/>
            <a:ext cx="9055835" cy="4856316"/>
          </a:xfrm>
        </p:spPr>
      </p:pic>
      <p:sp>
        <p:nvSpPr>
          <p:cNvPr id="12" name="TextBox 11"/>
          <p:cNvSpPr txBox="1"/>
          <p:nvPr/>
        </p:nvSpPr>
        <p:spPr>
          <a:xfrm>
            <a:off x="838200" y="1690688"/>
            <a:ext cx="47802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/>
              <a:t>4 uncolored vertices on top can be colored by Red-Blue-Green respectively. We can see 3 nodes which link (3k+2) have 3 different colors. The link 3k and (3k+1) are still fine since the colors are generated in a specific order Red-Blue-Green. Everything is still fine</a:t>
            </a: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4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3k circles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952" y="1554644"/>
            <a:ext cx="9055835" cy="4856315"/>
          </a:xfrm>
        </p:spPr>
      </p:pic>
      <p:sp>
        <p:nvSpPr>
          <p:cNvPr id="12" name="TextBox 11"/>
          <p:cNvSpPr txBox="1"/>
          <p:nvPr/>
        </p:nvSpPr>
        <p:spPr>
          <a:xfrm>
            <a:off x="838200" y="1694816"/>
            <a:ext cx="454388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/>
              <a:t>12 uncolored vertices on the bottom left can be colored by Red-Blue-Green respectively spread from left to right respectively. Specially, 3 vertices whose link (2) have 3 different colors. The vertices which link 3,4,5,6,7 do not conflict others on top</a:t>
            </a: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9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3k 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(3(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+1))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b="0" dirty="0" smtClean="0"/>
              </a:p>
              <a:p>
                <a:pPr marL="0" indent="0" algn="just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 The induction hypothesis is correct</a:t>
                </a:r>
              </a:p>
              <a:p>
                <a:pPr marL="0" indent="0" algn="just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)=3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&gt;0,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Chromatic number of </a:t>
            </a:r>
            <a:r>
              <a:rPr lang="en-US" sz="5400" dirty="0" smtClean="0"/>
              <a:t>2k </a:t>
            </a:r>
            <a:r>
              <a:rPr lang="en-US" sz="5400" dirty="0"/>
              <a:t>circles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8" y="2616996"/>
            <a:ext cx="5741052" cy="3694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2k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559800" cy="4351338"/>
          </a:xfrm>
        </p:spPr>
        <p:txBody>
          <a:bodyPr/>
          <a:lstStyle/>
          <a:p>
            <a:r>
              <a:rPr lang="en-US" dirty="0" smtClean="0"/>
              <a:t>With the graph 2k, I tried the same way to color the graph but it didn’t work out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77436"/>
            <a:ext cx="5730240" cy="35344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6390640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8 great circles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10680" y="6390640"/>
            <a:ext cx="160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10 great circles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6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80" y="2713336"/>
            <a:ext cx="7791798" cy="39983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8" y="3422192"/>
            <a:ext cx="6086762" cy="31233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2k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/>
          <a:lstStyle/>
          <a:p>
            <a:pPr algn="just"/>
            <a:r>
              <a:rPr lang="en-US" dirty="0" smtClean="0"/>
              <a:t>I tried to color it into </a:t>
            </a:r>
            <a:r>
              <a:rPr lang="en-US" dirty="0"/>
              <a:t>a different way is to </a:t>
            </a:r>
            <a:r>
              <a:rPr lang="en-US" dirty="0" smtClean="0"/>
              <a:t>spread 2 </a:t>
            </a:r>
            <a:r>
              <a:rPr lang="en-US" dirty="0"/>
              <a:t>colors Blue-Green from the bottom left to the top right of the equivalent graph and then </a:t>
            </a:r>
            <a:r>
              <a:rPr lang="en-US" dirty="0" smtClean="0"/>
              <a:t>put the </a:t>
            </a:r>
            <a:r>
              <a:rPr lang="en-US" dirty="0"/>
              <a:t>color Red into the appropriate vertices.</a:t>
            </a:r>
          </a:p>
          <a:p>
            <a:pPr algn="just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59638" y="6342320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6 great circles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774741" y="6342320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r>
              <a:rPr lang="en-US" b="1" dirty="0" smtClean="0"/>
              <a:t> great circles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8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36" y="886377"/>
            <a:ext cx="5677898" cy="5568972"/>
          </a:xfrm>
        </p:spPr>
      </p:pic>
      <p:sp>
        <p:nvSpPr>
          <p:cNvPr id="5" name="TextBox 4"/>
          <p:cNvSpPr txBox="1"/>
          <p:nvPr/>
        </p:nvSpPr>
        <p:spPr>
          <a:xfrm>
            <a:off x="180866" y="1479984"/>
            <a:ext cx="611576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Great circles problem has been visualized on MATLAB which helps to have an abstract view about the problem. Moreover, I tried to plot out the planar embedding of some graphs. </a:t>
            </a:r>
          </a:p>
          <a:p>
            <a:pPr algn="just"/>
            <a:r>
              <a:rPr lang="en-US" sz="2400" b="1" dirty="0" smtClean="0"/>
              <a:t>One significant meaning </a:t>
            </a:r>
            <a:r>
              <a:rPr lang="en-US" sz="2400" dirty="0" smtClean="0"/>
              <a:t>from the planar embedding graphs plot out is </a:t>
            </a:r>
            <a:r>
              <a:rPr lang="en-US" sz="2400" dirty="0"/>
              <a:t>with a specific number of great </a:t>
            </a:r>
            <a:r>
              <a:rPr lang="en-US" sz="2400" dirty="0" smtClean="0"/>
              <a:t>circles, there exists a way to rearrange vertices (intersections) to form an unique graph. For example, all 5 great circles can have the same planar embedding graph. It means we can reduce the problem into coloring the unique graphs</a:t>
            </a:r>
          </a:p>
          <a:p>
            <a:pPr algn="just"/>
            <a:r>
              <a:rPr lang="en-US" sz="2400" dirty="0" smtClean="0"/>
              <a:t>We can know more about this work in the section 5.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7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1" y="1063698"/>
            <a:ext cx="11449396" cy="5875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2k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88345" cy="4351338"/>
          </a:xfrm>
        </p:spPr>
        <p:txBody>
          <a:bodyPr/>
          <a:lstStyle/>
          <a:p>
            <a:r>
              <a:rPr lang="en-US" dirty="0" smtClean="0"/>
              <a:t>Base cases: 10 great circles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2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2k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/>
            <a:endParaRPr lang="en-US" dirty="0" smtClean="0"/>
          </a:p>
          <a:p>
            <a:pPr lvl="2" algn="just"/>
            <a:endParaRPr lang="en-US" dirty="0"/>
          </a:p>
          <a:p>
            <a:pPr lvl="2" algn="just"/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990600" y="19780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dirty="0" smtClean="0"/>
                  <a:t>According to the base cases with 4,8,10 great circles, the chromatic number is 3</a:t>
                </a:r>
                <a:endParaRPr lang="en-US" dirty="0"/>
              </a:p>
              <a:p>
                <a:pPr marL="0" indent="0" algn="just">
                  <a:buFont typeface="Arial" panose="020B0604020202020204" pitchFamily="34" charset="0"/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Induction hypothesis: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=3;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&gt;1,</m:t>
                    </m:r>
                    <m:r>
                      <a:rPr 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dirty="0" smtClean="0"/>
                  <a:t> that has been correct with k=2,4,5 by spreading 2 colors Blue-Green from the bottom left to the top right of the equivalent graph</a:t>
                </a:r>
                <a:r>
                  <a:rPr lang="en-US" dirty="0"/>
                  <a:t> </a:t>
                </a:r>
                <a:r>
                  <a:rPr lang="en-US" dirty="0" smtClean="0"/>
                  <a:t>and then putting the color Red into the appropriate vertices.</a:t>
                </a:r>
              </a:p>
              <a:p>
                <a:pPr marL="0" indent="0" algn="just">
                  <a:buFont typeface="Arial" panose="020B0604020202020204" pitchFamily="34" charset="0"/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Induction step: Prove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+1))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78025"/>
                <a:ext cx="10515600" cy="4351338"/>
              </a:xfrm>
              <a:prstGeom prst="rect">
                <a:avLst/>
              </a:prstGeom>
              <a:blipFill rotWithShape="0">
                <a:blip r:embed="rId3"/>
                <a:stretch>
                  <a:fillRect l="-1217" t="-224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6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4" y="1360592"/>
            <a:ext cx="9864436" cy="52814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2k circles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696763"/>
            <a:ext cx="4706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The graph G(2(k+1)) contains G(2k) which has been colored already, …..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7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4" y="1360592"/>
            <a:ext cx="9864436" cy="5281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2k circles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470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The vertices on the right edge of G(2k) can use 1 color Green since currently they don’t have the K</a:t>
            </a:r>
            <a:r>
              <a:rPr lang="en-US" sz="2400" baseline="-25000" dirty="0"/>
              <a:t>3</a:t>
            </a:r>
            <a:r>
              <a:rPr lang="en-US" sz="2400" dirty="0" smtClean="0"/>
              <a:t> rule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1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5" y="1360592"/>
            <a:ext cx="9864434" cy="5281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2k circles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47064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The vertices on the right and top can be colored by spreading Green-Blue and placing Red as the figure to satisfy the K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 rule on the right edge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2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5" y="1360592"/>
            <a:ext cx="9864434" cy="5281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2k circles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4706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Continue to color others by the same way. The vertices which link (3,4,5,…2k) on top don’t conflict those on bottom. All the K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 are also satisfied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5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2k 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+1))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b="0" dirty="0" smtClean="0"/>
              </a:p>
              <a:p>
                <a:pPr marL="0" indent="0" algn="just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 The induction hypothesis is correct</a:t>
                </a:r>
              </a:p>
              <a:p>
                <a:pPr marL="0" indent="0" algn="just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)=3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&gt;1,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Chromatic number of </a:t>
            </a:r>
            <a:r>
              <a:rPr lang="en-US" sz="4800" dirty="0" smtClean="0"/>
              <a:t>(6k+1) </a:t>
            </a:r>
            <a:r>
              <a:rPr lang="en-US" sz="4800" dirty="0"/>
              <a:t>circles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8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(6k+1) circles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55" y="3008463"/>
            <a:ext cx="5855782" cy="3214580"/>
          </a:xfrm>
        </p:spPr>
      </p:pic>
      <p:sp>
        <p:nvSpPr>
          <p:cNvPr id="7" name="TextBox 6"/>
          <p:cNvSpPr txBox="1"/>
          <p:nvPr/>
        </p:nvSpPr>
        <p:spPr>
          <a:xfrm>
            <a:off x="43873" y="6222755"/>
            <a:ext cx="453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Color the graph by the way used on 3k graphs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837" y="3140061"/>
            <a:ext cx="5377299" cy="29513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79837" y="6222755"/>
            <a:ext cx="453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Color the graph by the way used on 2k graphs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38200" y="1672649"/>
                <a:ext cx="996834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 smtClean="0"/>
                  <a:t>This type of graph doesn’t suit 2 previous coloring ways because: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3k: There is always a K</a:t>
                </a:r>
                <a:r>
                  <a:rPr lang="en-US" baseline="-25000" dirty="0" smtClean="0"/>
                  <a:t>3</a:t>
                </a:r>
                <a:r>
                  <a:rPr lang="en-US" dirty="0" smtClean="0"/>
                  <a:t> (2) that contains 2 vertices have the same color</a:t>
                </a:r>
                <a:r>
                  <a:rPr lang="en-US" dirty="0"/>
                  <a:t> </a:t>
                </a:r>
                <a:r>
                  <a:rPr lang="en-US" dirty="0" smtClean="0"/>
                  <a:t>because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3</m:t>
                        </m:r>
                      </m:e>
                    </m:d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2k: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e>
                    </m:d>
                  </m:oMath>
                </a14:m>
                <a:r>
                  <a:rPr lang="en-US" dirty="0" smtClean="0"/>
                  <a:t>, so K</a:t>
                </a:r>
                <a:r>
                  <a:rPr lang="en-US" baseline="-25000" dirty="0" smtClean="0"/>
                  <a:t>3</a:t>
                </a:r>
                <a:r>
                  <a:rPr lang="en-US" dirty="0" smtClean="0"/>
                  <a:t> (contains link 2) always has 2 vertices have the same color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72649"/>
                <a:ext cx="9968345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550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57" y="1690688"/>
            <a:ext cx="7230029" cy="4721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(6k+1)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6547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By modifying the technique of 3k graphs a little bit, I can color the graph with 7 great circles. We can see the difference in between 2 black slashes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99" y="133632"/>
            <a:ext cx="10515600" cy="1325563"/>
          </a:xfrm>
        </p:spPr>
        <p:txBody>
          <a:bodyPr/>
          <a:lstStyle/>
          <a:p>
            <a:r>
              <a:rPr lang="en-US" dirty="0" smtClean="0"/>
              <a:t>Planar embedding (3,4)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3" y="1199707"/>
            <a:ext cx="5449650" cy="543451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05" y="1050521"/>
            <a:ext cx="5599252" cy="5583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32971" y="6339482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 great circles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331440" y="6339482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 great circles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409" y="1433659"/>
            <a:ext cx="8515926" cy="5135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(6k+1)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980708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Greedily continue to color the graph with 13 great circles, we can see that outside of the slashes, the colors are similar to the 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technique used for 3k graphs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9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783" y="1640537"/>
            <a:ext cx="8846872" cy="4721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(6k+1)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88345" cy="4351338"/>
          </a:xfrm>
        </p:spPr>
        <p:txBody>
          <a:bodyPr/>
          <a:lstStyle/>
          <a:p>
            <a:r>
              <a:rPr lang="en-US" dirty="0" smtClean="0"/>
              <a:t>Another base case with 19 great circles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025" y="3628153"/>
            <a:ext cx="5308598" cy="3201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(6k+1) 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412896" cy="4351338"/>
              </a:xfrm>
            </p:spPr>
            <p:txBody>
              <a:bodyPr/>
              <a:lstStyle/>
              <a:p>
                <a:pPr algn="just"/>
                <a:r>
                  <a:rPr lang="en-US" dirty="0" smtClean="0"/>
                  <a:t>With k&gt;2, by spreading </a:t>
                </a:r>
                <a:r>
                  <a:rPr lang="en-US" dirty="0"/>
                  <a:t>RED-BLUE-GREEN respectively on the </a:t>
                </a:r>
                <a:r>
                  <a:rPr lang="en-US" dirty="0" smtClean="0"/>
                  <a:t>additional diagonals, I can color all this type of graph based on the case k=2</a:t>
                </a:r>
              </a:p>
              <a:p>
                <a:pPr lvl="1" algn="just"/>
                <a:r>
                  <a:rPr lang="en-US" dirty="0" smtClean="0"/>
                  <a:t>The vertex on the top right is always left because</a:t>
                </a:r>
              </a:p>
              <a:p>
                <a:pPr marL="457200" lvl="1" indent="0" algn="just">
                  <a:buNone/>
                </a:pPr>
                <a:r>
                  <a:rPr lang="en-US" dirty="0" smtClean="0"/>
                  <a:t>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≡0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lvl="1" algn="just"/>
                <a:r>
                  <a:rPr lang="en-US" dirty="0" smtClean="0"/>
                  <a:t>The other additional vertices use spreading</a:t>
                </a:r>
              </a:p>
              <a:p>
                <a:pPr marL="457200" lvl="1" indent="0" algn="just">
                  <a:buNone/>
                </a:pPr>
                <a:r>
                  <a:rPr lang="en-US" dirty="0" smtClean="0"/>
                  <a:t>technique which doesn’t create conflicts on </a:t>
                </a:r>
              </a:p>
              <a:p>
                <a:pPr marL="457200" lvl="1" indent="0" algn="just">
                  <a:buNone/>
                </a:pPr>
                <a:r>
                  <a:rPr lang="en-US" dirty="0" smtClean="0"/>
                  <a:t>the links at edges</a:t>
                </a:r>
              </a:p>
              <a:p>
                <a:pPr lvl="1" algn="just"/>
                <a:r>
                  <a:rPr lang="en-US" dirty="0" smtClean="0"/>
                  <a:t>Similar to the coloring way of 3k graphs,</a:t>
                </a:r>
              </a:p>
              <a:p>
                <a:pPr marL="457200" lvl="1" indent="0" algn="just">
                  <a:buNone/>
                </a:pPr>
                <a:r>
                  <a:rPr lang="en-US" dirty="0" smtClean="0"/>
                  <a:t>all additional K</a:t>
                </a:r>
                <a:r>
                  <a:rPr lang="en-US" baseline="-25000" dirty="0" smtClean="0"/>
                  <a:t>3</a:t>
                </a:r>
                <a:r>
                  <a:rPr lang="en-US" dirty="0" smtClean="0"/>
                  <a:t> are also satisfied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412896" cy="4351338"/>
              </a:xfrm>
              <a:blipFill rotWithShape="0">
                <a:blip r:embed="rId4"/>
                <a:stretch>
                  <a:fillRect l="-1054" t="-2241" r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H="1" flipV="1">
            <a:off x="10933043" y="3216298"/>
            <a:ext cx="728870" cy="878624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83096" y="2826552"/>
            <a:ext cx="24375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This vertex is always red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Chromatic number of (6k+5) circles</a:t>
            </a:r>
            <a:endParaRPr lang="en-US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47" y="1640537"/>
            <a:ext cx="9201143" cy="4721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(6k+5)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88345" cy="4351338"/>
          </a:xfrm>
        </p:spPr>
        <p:txBody>
          <a:bodyPr/>
          <a:lstStyle/>
          <a:p>
            <a:r>
              <a:rPr lang="en-US" dirty="0" smtClean="0"/>
              <a:t>Base cases: 5 great circles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15" y="1320703"/>
            <a:ext cx="8717808" cy="5361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(6k+5)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88345" cy="4351338"/>
          </a:xfrm>
        </p:spPr>
        <p:txBody>
          <a:bodyPr/>
          <a:lstStyle/>
          <a:p>
            <a:r>
              <a:rPr lang="en-US" dirty="0" smtClean="0"/>
              <a:t>Base cases: 11 great circles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470" y="1296985"/>
            <a:ext cx="9155498" cy="54086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(6k+5)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88345" cy="4351338"/>
          </a:xfrm>
        </p:spPr>
        <p:txBody>
          <a:bodyPr/>
          <a:lstStyle/>
          <a:p>
            <a:r>
              <a:rPr lang="en-US" dirty="0" smtClean="0"/>
              <a:t>Base cases: 17 great circles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3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(6k+5)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type of graph is similar to (6k+1) graph. With cases k&gt;1, </a:t>
            </a:r>
            <a:r>
              <a:rPr lang="en-US" dirty="0"/>
              <a:t>by spreading RED-BLUE-GREEN respectively on the diagonals, I can color all this type of graph based on the case </a:t>
            </a:r>
            <a:r>
              <a:rPr lang="en-US" dirty="0" smtClean="0"/>
              <a:t>k=1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8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(6k+5) 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According to the techniques to color the graphs including 3k, 2k, 6k+1 and 6k+5 great circles, there are only 3 colors used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𝝌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6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" y="553462"/>
            <a:ext cx="12092824" cy="63045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4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Planar </a:t>
            </a:r>
            <a:r>
              <a:rPr lang="en-US" dirty="0" smtClean="0"/>
              <a:t>embedding (5,6)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406" y="1342140"/>
            <a:ext cx="5401520" cy="538651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0" y="1459494"/>
            <a:ext cx="5283840" cy="52691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6120" y="6359326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  <a:r>
              <a:rPr lang="en-US" b="1" dirty="0" smtClean="0"/>
              <a:t> great circles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74775" y="6386771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6 great circles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5" y="553462"/>
            <a:ext cx="12046589" cy="6304538"/>
          </a:xfrm>
        </p:spPr>
      </p:pic>
      <p:sp>
        <p:nvSpPr>
          <p:cNvPr id="3" name="TextBox 2"/>
          <p:cNvSpPr txBox="1"/>
          <p:nvPr/>
        </p:nvSpPr>
        <p:spPr>
          <a:xfrm>
            <a:off x="9956800" y="618117"/>
            <a:ext cx="2299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Only takes 0.12s to find colors in this graph on my laptop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0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5. Algorithms used in the visualization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8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The problem is visualized on MATLAB. All the great circles are generated randomly. </a:t>
                </a:r>
              </a:p>
              <a:p>
                <a:r>
                  <a:rPr lang="en-US" dirty="0" smtClean="0"/>
                  <a:t>I have used the library </a:t>
                </a:r>
                <a:r>
                  <a:rPr lang="en-US" dirty="0" smtClean="0">
                    <a:hlinkClick r:id="rId3"/>
                  </a:rPr>
                  <a:t>geom3d</a:t>
                </a:r>
                <a:r>
                  <a:rPr lang="en-US" dirty="0" smtClean="0"/>
                  <a:t>, written by David </a:t>
                </a:r>
                <a:r>
                  <a:rPr lang="en-US" dirty="0" err="1" smtClean="0"/>
                  <a:t>Legland</a:t>
                </a:r>
                <a:r>
                  <a:rPr lang="en-US" dirty="0" smtClean="0"/>
                  <a:t>, to draw the problem in 3-D view</a:t>
                </a:r>
              </a:p>
              <a:p>
                <a:r>
                  <a:rPr lang="en-US" dirty="0" smtClean="0"/>
                  <a:t>The outcome of the application</a:t>
                </a:r>
              </a:p>
              <a:p>
                <a:pPr lvl="1"/>
                <a:r>
                  <a:rPr lang="en-US" dirty="0" smtClean="0"/>
                  <a:t>Draw the problem in 3D</a:t>
                </a:r>
              </a:p>
              <a:p>
                <a:pPr lvl="1"/>
                <a:r>
                  <a:rPr lang="en-US" dirty="0" smtClean="0"/>
                  <a:t>Adjacency Matrix</a:t>
                </a:r>
              </a:p>
              <a:p>
                <a:pPr lvl="1"/>
                <a:r>
                  <a:rPr lang="en-US" dirty="0" smtClean="0"/>
                  <a:t>Edges matrix</a:t>
                </a:r>
              </a:p>
              <a:p>
                <a:pPr lvl="1"/>
                <a:r>
                  <a:rPr lang="en-US" dirty="0" err="1" smtClean="0"/>
                  <a:t>Matrix_Circles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Matrix_Vertices</a:t>
                </a:r>
                <a:r>
                  <a:rPr lang="en-US" dirty="0" smtClean="0"/>
                  <a:t> (which are defined in the next 4 slide)</a:t>
                </a:r>
              </a:p>
              <a:p>
                <a:pPr lvl="1"/>
                <a:r>
                  <a:rPr lang="en-US" dirty="0" smtClean="0"/>
                  <a:t>Points what forms a single circle (2000)</a:t>
                </a:r>
              </a:p>
              <a:p>
                <a:pPr lvl="1"/>
                <a:r>
                  <a:rPr lang="en-US" dirty="0" smtClean="0"/>
                  <a:t>And properties of all circles (</a:t>
                </a:r>
                <a:r>
                  <a:rPr lang="en-US" b="1" dirty="0"/>
                  <a:t>THETA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b="1" dirty="0"/>
                      <m:t>PHI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043" t="-308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great circles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drawCircle3d([C</a:t>
                </a:r>
                <a:r>
                  <a:rPr lang="en-US" baseline="-25000" dirty="0" smtClean="0"/>
                  <a:t>x</a:t>
                </a:r>
                <a:r>
                  <a:rPr lang="en-US" dirty="0" smtClean="0"/>
                  <a:t> C</a:t>
                </a:r>
                <a:r>
                  <a:rPr lang="en-US" baseline="-25000" dirty="0" smtClean="0"/>
                  <a:t>y</a:t>
                </a:r>
                <a:r>
                  <a:rPr lang="en-US" dirty="0" smtClean="0"/>
                  <a:t> C</a:t>
                </a:r>
                <a:r>
                  <a:rPr lang="en-US" baseline="-25000" dirty="0" smtClean="0"/>
                  <a:t>z</a:t>
                </a:r>
                <a:r>
                  <a:rPr lang="en-US" dirty="0" smtClean="0"/>
                  <a:t> R THETA PHI])</a:t>
                </a:r>
              </a:p>
              <a:p>
                <a:r>
                  <a:rPr lang="en-US" dirty="0" smtClean="0"/>
                  <a:t>Description: </a:t>
                </a:r>
              </a:p>
              <a:p>
                <a:pPr lvl="1"/>
                <a:r>
                  <a:rPr lang="en-US" dirty="0" smtClean="0"/>
                  <a:t>Spherical </a:t>
                </a:r>
                <a:r>
                  <a:rPr lang="en-US" dirty="0"/>
                  <a:t>coordinates</a:t>
                </a:r>
                <a:endParaRPr lang="en-US" dirty="0" smtClean="0"/>
              </a:p>
              <a:p>
                <a:pPr lvl="2"/>
                <a:r>
                  <a:rPr lang="en-US" b="1" dirty="0"/>
                  <a:t>C</a:t>
                </a:r>
                <a:r>
                  <a:rPr lang="en-US" b="1" baseline="-25000" dirty="0"/>
                  <a:t>x</a:t>
                </a:r>
                <a:r>
                  <a:rPr lang="en-US" b="1" dirty="0"/>
                  <a:t> C</a:t>
                </a:r>
                <a:r>
                  <a:rPr lang="en-US" b="1" baseline="-25000" dirty="0"/>
                  <a:t>y</a:t>
                </a:r>
                <a:r>
                  <a:rPr lang="en-US" b="1" dirty="0"/>
                  <a:t> C</a:t>
                </a:r>
                <a:r>
                  <a:rPr lang="en-US" b="1" baseline="-25000" dirty="0"/>
                  <a:t>z</a:t>
                </a:r>
                <a:r>
                  <a:rPr lang="en-US" b="1" dirty="0"/>
                  <a:t> </a:t>
                </a:r>
                <a:r>
                  <a:rPr lang="en-US" dirty="0"/>
                  <a:t>are coordinates of circle center</a:t>
                </a:r>
              </a:p>
              <a:p>
                <a:pPr lvl="2"/>
                <a:r>
                  <a:rPr lang="en-US" b="1" dirty="0"/>
                  <a:t>R</a:t>
                </a:r>
                <a:r>
                  <a:rPr lang="en-US" dirty="0"/>
                  <a:t> is the </a:t>
                </a:r>
                <a:r>
                  <a:rPr lang="en-US" dirty="0" smtClean="0"/>
                  <a:t>circle </a:t>
                </a:r>
                <a:r>
                  <a:rPr lang="en-US" dirty="0"/>
                  <a:t>radius</a:t>
                </a:r>
              </a:p>
              <a:p>
                <a:pPr lvl="2"/>
                <a:r>
                  <a:rPr lang="en-US" b="1" dirty="0"/>
                  <a:t>THETA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between </a:t>
                </a:r>
                <a:r>
                  <a:rPr lang="en-US" dirty="0"/>
                  <a:t>0 and 180 degrees, corresponding to </a:t>
                </a:r>
                <a:r>
                  <a:rPr lang="en-US" dirty="0" smtClean="0"/>
                  <a:t>the azimuth</a:t>
                </a:r>
                <a:r>
                  <a:rPr lang="en-US" dirty="0"/>
                  <a:t> </a:t>
                </a:r>
                <a:r>
                  <a:rPr lang="en-US" dirty="0" smtClean="0"/>
                  <a:t>angle</a:t>
                </a:r>
              </a:p>
              <a:p>
                <a:pPr lvl="2"/>
                <a:r>
                  <a:rPr lang="en-US" b="1" dirty="0" smtClean="0"/>
                  <a:t>PHI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 smtClean="0"/>
                  <a:t> between </a:t>
                </a:r>
                <a:r>
                  <a:rPr lang="en-US" dirty="0"/>
                  <a:t>0 and 360 </a:t>
                </a:r>
                <a:r>
                  <a:rPr lang="en-US" dirty="0" smtClean="0"/>
                  <a:t>degrees, </a:t>
                </a:r>
                <a:r>
                  <a:rPr lang="en-US" dirty="0"/>
                  <a:t>corresponding to the zenith </a:t>
                </a:r>
                <a:r>
                  <a:rPr lang="en-US" dirty="0" smtClean="0"/>
                  <a:t>angle</a:t>
                </a:r>
              </a:p>
              <a:p>
                <a:r>
                  <a:rPr lang="en-US" dirty="0" smtClean="0"/>
                  <a:t>References: </a:t>
                </a:r>
                <a:r>
                  <a:rPr lang="en-US" dirty="0">
                    <a:hlinkClick r:id="rId3"/>
                  </a:rPr>
                  <a:t>Parametric Equation of a Circle in </a:t>
                </a:r>
                <a:r>
                  <a:rPr lang="en-US" dirty="0" smtClean="0">
                    <a:hlinkClick r:id="rId3"/>
                  </a:rPr>
                  <a:t>3D</a:t>
                </a:r>
                <a:r>
                  <a:rPr lang="en-US" dirty="0" smtClean="0"/>
                  <a:t>, </a:t>
                </a:r>
              </a:p>
              <a:p>
                <a:pPr marL="0" indent="0">
                  <a:buNone/>
                </a:pPr>
                <a:r>
                  <a:rPr lang="en-US" dirty="0" smtClean="0">
                    <a:hlinkClick r:id="rId4"/>
                  </a:rPr>
                  <a:t>Spherical Coordinates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9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great 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 smtClean="0"/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;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;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𝑠𝑖𝑛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m:rPr>
                                  <m:sty m:val="p"/>
                                  <m:brk m:alnAt="7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𝑐𝑜𝑠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m:rPr>
                                  <m:sty m:val="p"/>
                                  <m:brk m:alnAt="7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𝑠𝑖𝑛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great circles </a:t>
            </a:r>
            <a:r>
              <a:rPr lang="en-US" dirty="0" smtClean="0"/>
              <a:t>-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Input: parameters </a:t>
                </a:r>
                <a:r>
                  <a:rPr lang="en-US" dirty="0"/>
                  <a:t>([XC YC ZC R THETA PHI])</a:t>
                </a:r>
              </a:p>
              <a:p>
                <a:pPr marL="0" indent="0">
                  <a:buNone/>
                </a:pPr>
                <a:r>
                  <a:rPr lang="en-US" dirty="0" smtClean="0"/>
                  <a:t>Output: a great circle</a:t>
                </a:r>
              </a:p>
              <a:p>
                <a:pPr marL="0" indent="0">
                  <a:buNone/>
                </a:pPr>
                <a:r>
                  <a:rPr lang="en-US" dirty="0" err="1" smtClean="0"/>
                  <a:t>Pseudocode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Create k linearly </a:t>
                </a:r>
                <a:r>
                  <a:rPr lang="en-US" dirty="0"/>
                  <a:t>spaced </a:t>
                </a:r>
                <a:r>
                  <a:rPr lang="en-US" dirty="0" smtClean="0"/>
                  <a:t>points in the interval (0,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 smtClean="0"/>
                  <a:t>Calculate the points coordinates:</a:t>
                </a:r>
              </a:p>
              <a:p>
                <a:pPr lvl="2"/>
                <a:r>
                  <a:rPr lang="en-US" dirty="0"/>
                  <a:t>x       = r(</a:t>
                </a:r>
                <a:r>
                  <a:rPr lang="en-US" dirty="0" err="1"/>
                  <a:t>i</a:t>
                </a:r>
                <a:r>
                  <a:rPr lang="en-US" dirty="0"/>
                  <a:t>) * cos(t</a:t>
                </a:r>
                <a:r>
                  <a:rPr lang="en-US" dirty="0" smtClean="0"/>
                  <a:t>);</a:t>
                </a:r>
              </a:p>
              <a:p>
                <a:pPr lvl="2"/>
                <a:r>
                  <a:rPr lang="en-US" dirty="0"/>
                  <a:t>y       = r(</a:t>
                </a:r>
                <a:r>
                  <a:rPr lang="en-US" dirty="0" err="1"/>
                  <a:t>i</a:t>
                </a:r>
                <a:r>
                  <a:rPr lang="en-US" dirty="0"/>
                  <a:t>) * sin(t</a:t>
                </a:r>
                <a:r>
                  <a:rPr lang="en-US" dirty="0" smtClean="0"/>
                  <a:t>);</a:t>
                </a:r>
                <a:endParaRPr lang="en-US" dirty="0"/>
              </a:p>
              <a:p>
                <a:pPr lvl="2"/>
                <a:r>
                  <a:rPr lang="en-US" dirty="0"/>
                  <a:t>z       = </a:t>
                </a:r>
                <a:r>
                  <a:rPr lang="en-US" dirty="0" smtClean="0"/>
                  <a:t>0;</a:t>
                </a:r>
              </a:p>
              <a:p>
                <a:pPr lvl="2"/>
                <a:r>
                  <a:rPr lang="en-US" dirty="0"/>
                  <a:t>circle0 = [x y z</a:t>
                </a:r>
                <a:r>
                  <a:rPr lang="en-US" dirty="0" smtClean="0"/>
                  <a:t>];</a:t>
                </a:r>
              </a:p>
              <a:p>
                <a:pPr lvl="1"/>
                <a:r>
                  <a:rPr lang="en-US" dirty="0" smtClean="0"/>
                  <a:t>Compute </a:t>
                </a:r>
                <a:r>
                  <a:rPr lang="en-US" dirty="0"/>
                  <a:t>transformation from local basis to world </a:t>
                </a:r>
                <a:r>
                  <a:rPr lang="en-US" dirty="0" smtClean="0"/>
                  <a:t>basis</a:t>
                </a:r>
              </a:p>
              <a:p>
                <a:pPr lvl="2"/>
                <a:r>
                  <a:rPr lang="en-US" dirty="0"/>
                  <a:t>trans   = localToGlobal3d(xc(</a:t>
                </a:r>
                <a:r>
                  <a:rPr lang="en-US" dirty="0" err="1"/>
                  <a:t>i</a:t>
                </a:r>
                <a:r>
                  <a:rPr lang="en-US" dirty="0"/>
                  <a:t>), </a:t>
                </a:r>
                <a:r>
                  <a:rPr lang="en-US" dirty="0" err="1"/>
                  <a:t>yc</a:t>
                </a:r>
                <a:r>
                  <a:rPr lang="en-US" dirty="0"/>
                  <a:t>(</a:t>
                </a:r>
                <a:r>
                  <a:rPr lang="en-US" dirty="0" err="1"/>
                  <a:t>i</a:t>
                </a:r>
                <a:r>
                  <a:rPr lang="en-US" dirty="0"/>
                  <a:t>), </a:t>
                </a:r>
                <a:r>
                  <a:rPr lang="en-US" dirty="0" err="1"/>
                  <a:t>zc</a:t>
                </a:r>
                <a:r>
                  <a:rPr lang="en-US" dirty="0"/>
                  <a:t>(</a:t>
                </a:r>
                <a:r>
                  <a:rPr lang="en-US" dirty="0" err="1"/>
                  <a:t>i</a:t>
                </a:r>
                <a:r>
                  <a:rPr lang="en-US" dirty="0"/>
                  <a:t>), theta(</a:t>
                </a:r>
                <a:r>
                  <a:rPr lang="en-US" dirty="0" err="1"/>
                  <a:t>i</a:t>
                </a:r>
                <a:r>
                  <a:rPr lang="en-US" dirty="0"/>
                  <a:t>), phi(</a:t>
                </a:r>
                <a:r>
                  <a:rPr lang="en-US" dirty="0" err="1"/>
                  <a:t>i</a:t>
                </a:r>
                <a:r>
                  <a:rPr lang="en-US" dirty="0"/>
                  <a:t>), psi(</a:t>
                </a:r>
                <a:r>
                  <a:rPr lang="en-US" dirty="0" err="1"/>
                  <a:t>i</a:t>
                </a:r>
                <a:r>
                  <a:rPr lang="en-US" dirty="0" smtClean="0"/>
                  <a:t>));  // psi = 0;</a:t>
                </a:r>
                <a:endParaRPr lang="en-US" dirty="0"/>
              </a:p>
              <a:p>
                <a:pPr lvl="1"/>
                <a:r>
                  <a:rPr lang="en-US" dirty="0" smtClean="0"/>
                  <a:t>Compute </a:t>
                </a:r>
                <a:r>
                  <a:rPr lang="en-US" dirty="0"/>
                  <a:t>points of transformed circle</a:t>
                </a:r>
              </a:p>
              <a:p>
                <a:pPr lvl="2"/>
                <a:r>
                  <a:rPr lang="en-US" dirty="0"/>
                  <a:t>circle  = transformPoint3d(circle0, trans);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9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intersections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350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Input: a pair of great circles </a:t>
            </a:r>
            <a:r>
              <a:rPr lang="en-US" sz="2400" dirty="0"/>
              <a:t>[XC YC ZC R THETA PHI</a:t>
            </a:r>
            <a:r>
              <a:rPr lang="en-US" sz="2400" dirty="0" smtClean="0"/>
              <a:t>]</a:t>
            </a:r>
          </a:p>
          <a:p>
            <a:pPr marL="0" indent="0">
              <a:buNone/>
            </a:pPr>
            <a:r>
              <a:rPr lang="en-US" sz="2400" dirty="0" smtClean="0"/>
              <a:t>Output</a:t>
            </a:r>
            <a:r>
              <a:rPr lang="en-US" sz="2400" dirty="0"/>
              <a:t>: </a:t>
            </a:r>
            <a:r>
              <a:rPr lang="en-US" sz="2400" dirty="0" smtClean="0"/>
              <a:t>2 intersection </a:t>
            </a:r>
            <a:r>
              <a:rPr lang="en-US" sz="2400" dirty="0"/>
              <a:t>coordinates </a:t>
            </a:r>
            <a:r>
              <a:rPr lang="en-US" sz="2400" dirty="0" smtClean="0"/>
              <a:t>(X,Y,Z)</a:t>
            </a:r>
          </a:p>
          <a:p>
            <a:pPr marL="0" indent="0">
              <a:buNone/>
            </a:pPr>
            <a:r>
              <a:rPr lang="en-US" sz="2400" dirty="0" err="1" smtClean="0"/>
              <a:t>Pseudocode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smtClean="0"/>
              <a:t>Find the planes containing each great circles</a:t>
            </a:r>
          </a:p>
          <a:p>
            <a:pPr lvl="1"/>
            <a:r>
              <a:rPr lang="en-US" sz="2000" dirty="0" smtClean="0"/>
              <a:t>Find the line intersected by the 2 planes</a:t>
            </a:r>
          </a:p>
          <a:p>
            <a:pPr lvl="1"/>
            <a:r>
              <a:rPr lang="en-US" sz="2000" dirty="0" smtClean="0"/>
              <a:t>Output 2 intersection points made by the line and a circle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312" y="1690688"/>
            <a:ext cx="2780524" cy="411480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3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Matrix_Circles</a:t>
            </a:r>
            <a:r>
              <a:rPr lang="en-US" dirty="0" smtClean="0"/>
              <a:t>, </a:t>
            </a:r>
            <a:r>
              <a:rPr lang="en-US" dirty="0" err="1" smtClean="0"/>
              <a:t>Matrix_Vertices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Matrix_Circles</a:t>
            </a:r>
            <a:r>
              <a:rPr lang="en-US" dirty="0" smtClean="0"/>
              <a:t>: a 3-dimensional-array contains lists of what vertices are in each great circle</a:t>
            </a:r>
          </a:p>
          <a:p>
            <a:endParaRPr lang="en-US" dirty="0"/>
          </a:p>
          <a:p>
            <a:r>
              <a:rPr lang="en-US" dirty="0" err="1" smtClean="0"/>
              <a:t>Matrix_Vertices</a:t>
            </a:r>
            <a:r>
              <a:rPr lang="en-US" dirty="0" smtClean="0"/>
              <a:t>: a 2-dimensional-array contains adjacency nodes of each vertex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1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06027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Input: a list in </a:t>
            </a:r>
            <a:r>
              <a:rPr lang="en-US" dirty="0" err="1" smtClean="0"/>
              <a:t>Matrix_Circles</a:t>
            </a:r>
            <a:r>
              <a:rPr lang="en-US" dirty="0" smtClean="0"/>
              <a:t> in term of vertices on a great circle</a:t>
            </a:r>
          </a:p>
          <a:p>
            <a:pPr marL="0" indent="0">
              <a:buNone/>
            </a:pPr>
            <a:r>
              <a:rPr lang="en-US" dirty="0" smtClean="0"/>
              <a:t>Output: Edges</a:t>
            </a:r>
          </a:p>
          <a:p>
            <a:pPr marL="0" indent="0">
              <a:buNone/>
            </a:pPr>
            <a:r>
              <a:rPr lang="en-US" dirty="0" err="1" smtClean="0"/>
              <a:t>Pseudocode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Easily figure out </a:t>
            </a:r>
            <a:r>
              <a:rPr lang="en-US" dirty="0"/>
              <a:t>the order of vertices on the </a:t>
            </a:r>
            <a:r>
              <a:rPr lang="en-US" dirty="0" smtClean="0"/>
              <a:t>circle by the formula to generate them</a:t>
            </a:r>
          </a:p>
          <a:p>
            <a:pPr lvl="1"/>
            <a:r>
              <a:rPr lang="en-US" dirty="0" smtClean="0"/>
              <a:t>Each vertex will have an edge to 2 its adjacency nodes</a:t>
            </a:r>
          </a:p>
          <a:p>
            <a:pPr lvl="1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880046" y="4353561"/>
            <a:ext cx="1976583" cy="2363847"/>
            <a:chOff x="8885382" y="2688445"/>
            <a:chExt cx="1976583" cy="2363847"/>
          </a:xfrm>
        </p:grpSpPr>
        <p:sp>
          <p:nvSpPr>
            <p:cNvPr id="4" name="Oval 3"/>
            <p:cNvSpPr/>
            <p:nvPr/>
          </p:nvSpPr>
          <p:spPr>
            <a:xfrm>
              <a:off x="8885382" y="3223492"/>
              <a:ext cx="1828800" cy="1828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639867" y="2688445"/>
              <a:ext cx="42737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1st</a:t>
              </a:r>
              <a:endParaRPr lang="en-US" sz="1100" dirty="0" smtClean="0"/>
            </a:p>
            <a:p>
              <a:r>
                <a:rPr lang="en-US" sz="2800" dirty="0" smtClean="0">
                  <a:solidFill>
                    <a:schemeClr val="bg1">
                      <a:lumMod val="95000"/>
                    </a:schemeClr>
                  </a:solidFill>
                </a:rPr>
                <a:t>.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04277" y="2762794"/>
              <a:ext cx="5717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10th</a:t>
              </a:r>
            </a:p>
            <a:p>
              <a:r>
                <a:rPr lang="en-US" sz="2800" dirty="0" smtClean="0">
                  <a:solidFill>
                    <a:schemeClr val="bg1">
                      <a:lumMod val="95000"/>
                    </a:schemeClr>
                  </a:solidFill>
                </a:rPr>
                <a:t>.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290173" y="3040753"/>
              <a:ext cx="5717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20th</a:t>
              </a:r>
            </a:p>
            <a:p>
              <a:r>
                <a:rPr lang="en-US" sz="2800" dirty="0" smtClean="0">
                  <a:solidFill>
                    <a:schemeClr val="bg1">
                      <a:lumMod val="95000"/>
                    </a:schemeClr>
                  </a:solidFill>
                </a:rPr>
                <a:t>.</a:t>
              </a:r>
              <a:endParaRPr lang="en-US" sz="2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9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0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241" y="50924"/>
            <a:ext cx="11006559" cy="1291739"/>
          </a:xfrm>
        </p:spPr>
        <p:txBody>
          <a:bodyPr/>
          <a:lstStyle/>
          <a:p>
            <a:r>
              <a:rPr lang="en-US" dirty="0"/>
              <a:t>Planar </a:t>
            </a:r>
            <a:r>
              <a:rPr lang="en-US" dirty="0" smtClean="0"/>
              <a:t>embedding (7,8)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756" y="429211"/>
            <a:ext cx="6183648" cy="617462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0" y="937549"/>
            <a:ext cx="5676276" cy="5666282"/>
          </a:xfrm>
        </p:spPr>
      </p:pic>
      <p:sp>
        <p:nvSpPr>
          <p:cNvPr id="8" name="TextBox 7"/>
          <p:cNvSpPr txBox="1"/>
          <p:nvPr/>
        </p:nvSpPr>
        <p:spPr>
          <a:xfrm>
            <a:off x="1884197" y="6488668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7</a:t>
            </a:r>
            <a:r>
              <a:rPr lang="en-US" b="1" dirty="0" smtClean="0"/>
              <a:t> great circles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261189" y="6488668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8 great circles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5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5594"/>
            <a:ext cx="5975806" cy="596774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241" y="50924"/>
            <a:ext cx="11006559" cy="1291739"/>
          </a:xfrm>
        </p:spPr>
        <p:txBody>
          <a:bodyPr>
            <a:normAutofit/>
          </a:bodyPr>
          <a:lstStyle/>
          <a:p>
            <a:r>
              <a:rPr lang="en-US" sz="4000" dirty="0"/>
              <a:t>Planar </a:t>
            </a:r>
            <a:r>
              <a:rPr lang="en-US" sz="4000" dirty="0" smtClean="0"/>
              <a:t>embedding (9,10)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237" y="50924"/>
            <a:ext cx="6612684" cy="66055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84197" y="6488668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 great circles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261189" y="6488668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8 great circles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3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Restatement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42" y="1423354"/>
            <a:ext cx="9232516" cy="517861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0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3301</TotalTime>
  <Words>2239</Words>
  <Application>Microsoft Office PowerPoint</Application>
  <PresentationFormat>Widescreen</PresentationFormat>
  <Paragraphs>510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Wingdings</vt:lpstr>
      <vt:lpstr>Office Theme</vt:lpstr>
      <vt:lpstr>Great Circles Problem</vt:lpstr>
      <vt:lpstr>Outline</vt:lpstr>
      <vt:lpstr>Problem Restatement</vt:lpstr>
      <vt:lpstr>Observation</vt:lpstr>
      <vt:lpstr>Planar embedding (3,4)</vt:lpstr>
      <vt:lpstr>Planar embedding (5,6)</vt:lpstr>
      <vt:lpstr>Planar embedding (7,8)</vt:lpstr>
      <vt:lpstr>Planar embedding (9,10)</vt:lpstr>
      <vt:lpstr>Problem Restatement </vt:lpstr>
      <vt:lpstr>An example case (9 great circles)</vt:lpstr>
      <vt:lpstr>A example case (9 great circles)</vt:lpstr>
      <vt:lpstr>Redraw the graph (9 great circles)</vt:lpstr>
      <vt:lpstr>Color the graph</vt:lpstr>
      <vt:lpstr>Color the graph</vt:lpstr>
      <vt:lpstr>An another example (10 great circles)</vt:lpstr>
      <vt:lpstr>Redraw the graph (10 great circles)</vt:lpstr>
      <vt:lpstr>Color the graph (10 great circles)</vt:lpstr>
      <vt:lpstr>The big picture of the problem</vt:lpstr>
      <vt:lpstr>The big picture of the problem</vt:lpstr>
      <vt:lpstr>The big picture of the problem</vt:lpstr>
      <vt:lpstr>The big picture of the problem</vt:lpstr>
      <vt:lpstr>The big picture of the problem</vt:lpstr>
      <vt:lpstr>Chromatic number</vt:lpstr>
      <vt:lpstr>Chromatic number</vt:lpstr>
      <vt:lpstr>Chromatic number</vt:lpstr>
      <vt:lpstr>Chromatic number of 3k circles</vt:lpstr>
      <vt:lpstr>Chromatic number of 3k circles</vt:lpstr>
      <vt:lpstr>Chromatic number of 3k circles</vt:lpstr>
      <vt:lpstr>Chromatic number of 3k circles</vt:lpstr>
      <vt:lpstr>Chromatic number of 3k circles</vt:lpstr>
      <vt:lpstr>Chromatic number of 3k circles</vt:lpstr>
      <vt:lpstr>Chromatic number of 3k circles</vt:lpstr>
      <vt:lpstr>Chromatic number of 3k circles</vt:lpstr>
      <vt:lpstr>Chromatic number of 3k circles</vt:lpstr>
      <vt:lpstr>Chromatic number of 3k circles</vt:lpstr>
      <vt:lpstr>Chromatic number of 3k circles</vt:lpstr>
      <vt:lpstr>Chromatic number of 2k circles</vt:lpstr>
      <vt:lpstr>Chromatic number of 2k circles</vt:lpstr>
      <vt:lpstr>Chromatic number of 2k circles</vt:lpstr>
      <vt:lpstr>Chromatic number of 2k circles</vt:lpstr>
      <vt:lpstr>Chromatic number of 2k circles</vt:lpstr>
      <vt:lpstr>Chromatic number of 2k circles</vt:lpstr>
      <vt:lpstr>Chromatic number of 2k circles</vt:lpstr>
      <vt:lpstr>Chromatic number of 2k circles</vt:lpstr>
      <vt:lpstr>Chromatic number of 2k circles</vt:lpstr>
      <vt:lpstr>Chromatic number of 2k circles</vt:lpstr>
      <vt:lpstr>Chromatic number of (6k+1) circles</vt:lpstr>
      <vt:lpstr>Chromatic number of (6k+1) circles</vt:lpstr>
      <vt:lpstr>Chromatic number of (6k+1) circles</vt:lpstr>
      <vt:lpstr>Chromatic number of (6k+1) circles</vt:lpstr>
      <vt:lpstr>Chromatic number of (6k+1) circles</vt:lpstr>
      <vt:lpstr>Chromatic number of (6k+1) circles</vt:lpstr>
      <vt:lpstr>Chromatic number of (6k+5) circles</vt:lpstr>
      <vt:lpstr>Chromatic number of (6k+5) circles</vt:lpstr>
      <vt:lpstr>Chromatic number of (6k+5) circles</vt:lpstr>
      <vt:lpstr>Chromatic number of (6k+5) circles</vt:lpstr>
      <vt:lpstr>Chromatic number of (6k+5) circles</vt:lpstr>
      <vt:lpstr>Chromatic number of (6k+5) circles</vt:lpstr>
      <vt:lpstr>PowerPoint Presentation</vt:lpstr>
      <vt:lpstr>PowerPoint Presentation</vt:lpstr>
      <vt:lpstr>5. Algorithms used in the visualization</vt:lpstr>
      <vt:lpstr>Visualization</vt:lpstr>
      <vt:lpstr>Creating great circles</vt:lpstr>
      <vt:lpstr>Creating great circles</vt:lpstr>
      <vt:lpstr>Creating great circles - Algorithm</vt:lpstr>
      <vt:lpstr>Detecting intersections</vt:lpstr>
      <vt:lpstr>Matrix_Circles, Matrix_Vertices</vt:lpstr>
      <vt:lpstr>Finding edges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Great Circles Problem</dc:title>
  <dc:creator>Kha</dc:creator>
  <cp:lastModifiedBy>Kha</cp:lastModifiedBy>
  <cp:revision>229</cp:revision>
  <dcterms:created xsi:type="dcterms:W3CDTF">2014-12-15T17:24:39Z</dcterms:created>
  <dcterms:modified xsi:type="dcterms:W3CDTF">2015-02-12T20:09:02Z</dcterms:modified>
</cp:coreProperties>
</file>